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69" r:id="rId4"/>
    <p:sldId id="268" r:id="rId5"/>
    <p:sldId id="270" r:id="rId6"/>
    <p:sldId id="271" r:id="rId7"/>
    <p:sldId id="284" r:id="rId8"/>
    <p:sldId id="287" r:id="rId9"/>
    <p:sldId id="288" r:id="rId10"/>
    <p:sldId id="289" r:id="rId11"/>
    <p:sldId id="290" r:id="rId12"/>
    <p:sldId id="291" r:id="rId13"/>
    <p:sldId id="294" r:id="rId14"/>
    <p:sldId id="296" r:id="rId15"/>
    <p:sldId id="295" r:id="rId16"/>
    <p:sldId id="298" r:id="rId17"/>
    <p:sldId id="299" r:id="rId18"/>
    <p:sldId id="300" r:id="rId19"/>
    <p:sldId id="302" r:id="rId20"/>
    <p:sldId id="303" r:id="rId21"/>
    <p:sldId id="283" r:id="rId22"/>
    <p:sldId id="282" r:id="rId23"/>
    <p:sldId id="304" r:id="rId24"/>
    <p:sldId id="305" r:id="rId25"/>
    <p:sldId id="306" r:id="rId26"/>
    <p:sldId id="309" r:id="rId27"/>
    <p:sldId id="308" r:id="rId2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861" autoAdjust="0"/>
    <p:restoredTop sz="94660"/>
  </p:normalViewPr>
  <p:slideViewPr>
    <p:cSldViewPr>
      <p:cViewPr varScale="1">
        <p:scale>
          <a:sx n="103" d="100"/>
          <a:sy n="103" d="100"/>
        </p:scale>
        <p:origin x="-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7AFBCD-CC6C-4F65-B6DE-7CA9B606899F}" type="datetimeFigureOut">
              <a:rPr lang="ko-KR" altLang="en-US" smtClean="0"/>
              <a:t>2010-12-13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AFB7A3-DC67-41E0-8DC3-7377637A61A3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AFB7A3-DC67-41E0-8DC3-7377637A61A3}" type="slidenum">
              <a:rPr lang="ko-KR" altLang="en-US" smtClean="0"/>
              <a:t>27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314FB-45A2-461D-BA43-F9891CD6D162}" type="datetimeFigureOut">
              <a:rPr lang="ko-KR" altLang="en-US" smtClean="0"/>
              <a:pPr/>
              <a:t>2010-12-13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007AB-49C8-4E27-8226-76A46319946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314FB-45A2-461D-BA43-F9891CD6D162}" type="datetimeFigureOut">
              <a:rPr lang="ko-KR" altLang="en-US" smtClean="0"/>
              <a:pPr/>
              <a:t>2010-12-13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007AB-49C8-4E27-8226-76A46319946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314FB-45A2-461D-BA43-F9891CD6D162}" type="datetimeFigureOut">
              <a:rPr lang="ko-KR" altLang="en-US" smtClean="0"/>
              <a:pPr/>
              <a:t>2010-12-13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007AB-49C8-4E27-8226-76A46319946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314FB-45A2-461D-BA43-F9891CD6D162}" type="datetimeFigureOut">
              <a:rPr lang="ko-KR" altLang="en-US" smtClean="0"/>
              <a:pPr/>
              <a:t>2010-12-13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007AB-49C8-4E27-8226-76A46319946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314FB-45A2-461D-BA43-F9891CD6D162}" type="datetimeFigureOut">
              <a:rPr lang="ko-KR" altLang="en-US" smtClean="0"/>
              <a:pPr/>
              <a:t>2010-12-13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007AB-49C8-4E27-8226-76A46319946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314FB-45A2-461D-BA43-F9891CD6D162}" type="datetimeFigureOut">
              <a:rPr lang="ko-KR" altLang="en-US" smtClean="0"/>
              <a:pPr/>
              <a:t>2010-12-13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007AB-49C8-4E27-8226-76A46319946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314FB-45A2-461D-BA43-F9891CD6D162}" type="datetimeFigureOut">
              <a:rPr lang="ko-KR" altLang="en-US" smtClean="0"/>
              <a:pPr/>
              <a:t>2010-12-13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007AB-49C8-4E27-8226-76A46319946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314FB-45A2-461D-BA43-F9891CD6D162}" type="datetimeFigureOut">
              <a:rPr lang="ko-KR" altLang="en-US" smtClean="0"/>
              <a:pPr/>
              <a:t>2010-12-13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007AB-49C8-4E27-8226-76A46319946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314FB-45A2-461D-BA43-F9891CD6D162}" type="datetimeFigureOut">
              <a:rPr lang="ko-KR" altLang="en-US" smtClean="0"/>
              <a:pPr/>
              <a:t>2010-12-13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007AB-49C8-4E27-8226-76A46319946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314FB-45A2-461D-BA43-F9891CD6D162}" type="datetimeFigureOut">
              <a:rPr lang="ko-KR" altLang="en-US" smtClean="0"/>
              <a:pPr/>
              <a:t>2010-12-13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007AB-49C8-4E27-8226-76A46319946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314FB-45A2-461D-BA43-F9891CD6D162}" type="datetimeFigureOut">
              <a:rPr lang="ko-KR" altLang="en-US" smtClean="0"/>
              <a:pPr/>
              <a:t>2010-12-13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007AB-49C8-4E27-8226-76A46319946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7314FB-45A2-461D-BA43-F9891CD6D162}" type="datetimeFigureOut">
              <a:rPr lang="ko-KR" altLang="en-US" smtClean="0"/>
              <a:pPr/>
              <a:t>2010-12-13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F007AB-49C8-4E27-8226-76A46319946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13" Type="http://schemas.openxmlformats.org/officeDocument/2006/relationships/image" Target="../media/image29.jpeg"/><Relationship Id="rId3" Type="http://schemas.openxmlformats.org/officeDocument/2006/relationships/image" Target="../media/image51.jpeg"/><Relationship Id="rId7" Type="http://schemas.openxmlformats.org/officeDocument/2006/relationships/image" Target="../media/image30.jpeg"/><Relationship Id="rId12" Type="http://schemas.openxmlformats.org/officeDocument/2006/relationships/image" Target="../media/image5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11" Type="http://schemas.openxmlformats.org/officeDocument/2006/relationships/image" Target="../media/image54.jpeg"/><Relationship Id="rId5" Type="http://schemas.openxmlformats.org/officeDocument/2006/relationships/image" Target="../media/image21.jpeg"/><Relationship Id="rId10" Type="http://schemas.openxmlformats.org/officeDocument/2006/relationships/image" Target="../media/image43.jpeg"/><Relationship Id="rId4" Type="http://schemas.openxmlformats.org/officeDocument/2006/relationships/image" Target="../media/image52.jpeg"/><Relationship Id="rId9" Type="http://schemas.openxmlformats.org/officeDocument/2006/relationships/image" Target="../media/image37.jpeg"/><Relationship Id="rId14" Type="http://schemas.openxmlformats.org/officeDocument/2006/relationships/image" Target="../media/image5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 descr="133969395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직사각형 9"/>
          <p:cNvSpPr/>
          <p:nvPr/>
        </p:nvSpPr>
        <p:spPr>
          <a:xfrm>
            <a:off x="5286380" y="3357562"/>
            <a:ext cx="3571900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571736" y="2071678"/>
            <a:ext cx="5857916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ko-KR" altLang="en-US" sz="8000" b="1" dirty="0" smtClean="0">
                <a:latin typeface="+mn-ea"/>
              </a:rPr>
              <a:t>일본을 가다</a:t>
            </a:r>
            <a:r>
              <a:rPr lang="en-US" altLang="ko-KR" sz="7200" b="1" dirty="0" smtClean="0">
                <a:latin typeface="+mn-ea"/>
              </a:rPr>
              <a:t>!</a:t>
            </a:r>
            <a:endParaRPr lang="ko-KR" altLang="en-US" sz="7200" b="1" dirty="0"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72132" y="4357694"/>
            <a:ext cx="357186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 smtClean="0"/>
              <a:t>팀  명 </a:t>
            </a:r>
            <a:r>
              <a:rPr lang="en-US" altLang="ko-KR" sz="2800" b="1" dirty="0" smtClean="0"/>
              <a:t>: HOUSE</a:t>
            </a:r>
          </a:p>
          <a:p>
            <a:r>
              <a:rPr lang="ko-KR" altLang="en-US" sz="2800" b="1" dirty="0" smtClean="0"/>
              <a:t>팀  장 </a:t>
            </a:r>
            <a:r>
              <a:rPr lang="en-US" altLang="ko-KR" sz="2800" b="1" dirty="0" smtClean="0"/>
              <a:t>: </a:t>
            </a:r>
            <a:r>
              <a:rPr lang="ko-KR" altLang="en-US" sz="2800" b="1" dirty="0" smtClean="0"/>
              <a:t>하 정 수</a:t>
            </a:r>
            <a:endParaRPr lang="en-US" altLang="ko-KR" sz="2800" b="1" dirty="0" smtClean="0"/>
          </a:p>
          <a:p>
            <a:r>
              <a:rPr lang="ko-KR" altLang="en-US" sz="2800" b="1" dirty="0" err="1" smtClean="0"/>
              <a:t>부팀장</a:t>
            </a:r>
            <a:r>
              <a:rPr lang="en-US" altLang="ko-KR" sz="2800" b="1" dirty="0" smtClean="0"/>
              <a:t>: </a:t>
            </a:r>
            <a:r>
              <a:rPr lang="ko-KR" altLang="en-US" sz="2800" b="1" dirty="0" smtClean="0"/>
              <a:t>서 종 정</a:t>
            </a:r>
            <a:endParaRPr lang="en-US" altLang="ko-KR" sz="2800" b="1" dirty="0" smtClean="0"/>
          </a:p>
          <a:p>
            <a:r>
              <a:rPr lang="ko-KR" altLang="en-US" sz="2800" b="1" dirty="0" smtClean="0"/>
              <a:t>팀  원 </a:t>
            </a:r>
            <a:r>
              <a:rPr lang="en-US" altLang="ko-KR" sz="2800" b="1" dirty="0" smtClean="0"/>
              <a:t>: </a:t>
            </a:r>
            <a:r>
              <a:rPr lang="ko-KR" altLang="en-US" sz="2800" b="1" dirty="0" smtClean="0"/>
              <a:t>이 수 진</a:t>
            </a:r>
            <a:endParaRPr lang="ko-KR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내용 개체 틀 5" descr="110345794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8" name="제목 7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ko-KR" sz="4000" dirty="0" smtClean="0"/>
              <a:t>(1) </a:t>
            </a:r>
            <a:r>
              <a:rPr lang="ko-KR" altLang="en-US" sz="4000" dirty="0" smtClean="0"/>
              <a:t>오사카 미션</a:t>
            </a:r>
            <a:endParaRPr lang="ko-KR" alt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285720" y="642918"/>
            <a:ext cx="82868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 smtClean="0"/>
              <a:t>            </a:t>
            </a:r>
            <a:endParaRPr lang="en-US" altLang="ko-KR" sz="2400" b="1" dirty="0" smtClean="0"/>
          </a:p>
          <a:p>
            <a:r>
              <a:rPr lang="en-US" altLang="ko-KR" sz="2400" b="1" dirty="0"/>
              <a:t> </a:t>
            </a:r>
            <a:r>
              <a:rPr lang="en-US" altLang="ko-KR" sz="2400" b="1" dirty="0" smtClean="0"/>
              <a:t>          </a:t>
            </a:r>
            <a:r>
              <a:rPr lang="ko-KR" altLang="en-US" sz="2400" b="1" dirty="0" err="1" smtClean="0"/>
              <a:t>긴류라면</a:t>
            </a:r>
            <a:r>
              <a:rPr lang="ko-KR" altLang="en-US" sz="2000" b="1" dirty="0" smtClean="0"/>
              <a:t> </a:t>
            </a:r>
            <a:r>
              <a:rPr lang="en-US" altLang="ko-KR" sz="2000" dirty="0"/>
              <a:t>: </a:t>
            </a:r>
            <a:r>
              <a:rPr lang="ko-KR" altLang="en-US" sz="2000" dirty="0" err="1"/>
              <a:t>도톰보리의</a:t>
            </a:r>
            <a:r>
              <a:rPr lang="ko-KR" altLang="en-US" sz="2000" dirty="0"/>
              <a:t> </a:t>
            </a:r>
            <a:r>
              <a:rPr lang="ko-KR" altLang="en-US" sz="2000" dirty="0" err="1"/>
              <a:t>맛집으로</a:t>
            </a:r>
            <a:r>
              <a:rPr lang="ko-KR" altLang="en-US" sz="2000" dirty="0"/>
              <a:t> </a:t>
            </a:r>
            <a:r>
              <a:rPr lang="ko-KR" altLang="en-US" sz="2000" dirty="0" err="1"/>
              <a:t>긴류라멘은</a:t>
            </a:r>
            <a:r>
              <a:rPr lang="ko-KR" altLang="en-US" sz="2000" dirty="0"/>
              <a:t> </a:t>
            </a:r>
            <a:r>
              <a:rPr lang="ko-KR" altLang="en-US" sz="2000" dirty="0" err="1"/>
              <a:t>가격면에서나</a:t>
            </a:r>
            <a:r>
              <a:rPr lang="ko-KR" altLang="en-US" sz="2000" dirty="0"/>
              <a:t> 맛으로 보나 손에 뽑힌다</a:t>
            </a:r>
            <a:r>
              <a:rPr lang="en-US" altLang="ko-KR" sz="2000" dirty="0"/>
              <a:t>. </a:t>
            </a:r>
            <a:r>
              <a:rPr lang="ko-KR" altLang="en-US" sz="2000" dirty="0"/>
              <a:t>음식을 주문시킬 때 쿠폰을 사서 내는 건데 한국인들이 많이 와서 그런지 한글로 된 쿠폰이 있었다</a:t>
            </a:r>
            <a:r>
              <a:rPr lang="en-US" altLang="ko-KR" sz="2000" dirty="0"/>
              <a:t>. </a:t>
            </a:r>
            <a:r>
              <a:rPr lang="ko-KR" altLang="en-US" sz="2000" dirty="0"/>
              <a:t>한국인의 입맛을 위해 파</a:t>
            </a:r>
            <a:r>
              <a:rPr lang="en-US" altLang="ko-KR" sz="2000" dirty="0"/>
              <a:t>, </a:t>
            </a:r>
            <a:r>
              <a:rPr lang="ko-KR" altLang="en-US" sz="2000" dirty="0" err="1"/>
              <a:t>마늘등이</a:t>
            </a:r>
            <a:r>
              <a:rPr lang="ko-KR" altLang="en-US" sz="2000" dirty="0"/>
              <a:t> 있었다</a:t>
            </a:r>
            <a:r>
              <a:rPr lang="en-US" altLang="ko-KR" sz="2000" dirty="0"/>
              <a:t>.</a:t>
            </a:r>
          </a:p>
          <a:p>
            <a:endParaRPr lang="ko-KR" altLang="en-US" dirty="0"/>
          </a:p>
        </p:txBody>
      </p:sp>
      <p:sp>
        <p:nvSpPr>
          <p:cNvPr id="7" name="오른쪽 화살표 6"/>
          <p:cNvSpPr/>
          <p:nvPr/>
        </p:nvSpPr>
        <p:spPr>
          <a:xfrm rot="1430851">
            <a:off x="449755" y="636143"/>
            <a:ext cx="979041" cy="769169"/>
          </a:xfrm>
          <a:prstGeom prst="rightArrow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 rot="1415958">
            <a:off x="453405" y="803929"/>
            <a:ext cx="10670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dirty="0" smtClean="0"/>
              <a:t>미션 </a:t>
            </a:r>
            <a:r>
              <a:rPr lang="en-US" altLang="ko-KR" sz="2000" b="1" dirty="0" smtClean="0"/>
              <a:t>7</a:t>
            </a:r>
            <a:endParaRPr lang="ko-KR" altLang="en-US" sz="2000" b="1" dirty="0"/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35841" name="_x184068440" descr="EMB00000e30768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571744"/>
            <a:ext cx="2897219" cy="3857652"/>
          </a:xfrm>
          <a:prstGeom prst="rect">
            <a:avLst/>
          </a:prstGeom>
          <a:noFill/>
        </p:spPr>
      </p:pic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35843" name="_x188834864" descr="EMB00000e30768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2643182"/>
            <a:ext cx="3429024" cy="2571768"/>
          </a:xfrm>
          <a:prstGeom prst="rect">
            <a:avLst/>
          </a:prstGeom>
          <a:noFill/>
        </p:spPr>
      </p:pic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35845" name="_x188830712" descr="EMB00000e30768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36" y="4572008"/>
            <a:ext cx="2381267" cy="1785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내용 개체 틀 5" descr="110345794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sp>
        <p:nvSpPr>
          <p:cNvPr id="5" name="TextBox 4"/>
          <p:cNvSpPr txBox="1"/>
          <p:nvPr/>
        </p:nvSpPr>
        <p:spPr>
          <a:xfrm>
            <a:off x="285720" y="500042"/>
            <a:ext cx="478634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 smtClean="0"/>
              <a:t>           </a:t>
            </a:r>
            <a:r>
              <a:rPr lang="ko-KR" altLang="en-US" sz="2000" b="1" dirty="0" err="1" smtClean="0"/>
              <a:t>타코야끼</a:t>
            </a:r>
            <a:r>
              <a:rPr lang="ko-KR" altLang="en-US" sz="2000" dirty="0" smtClean="0"/>
              <a:t> </a:t>
            </a:r>
            <a:r>
              <a:rPr lang="en-US" altLang="ko-KR" sz="2000" dirty="0"/>
              <a:t>: </a:t>
            </a:r>
            <a:r>
              <a:rPr lang="ko-KR" altLang="en-US" dirty="0"/>
              <a:t>한국에서 먹는 </a:t>
            </a:r>
            <a:r>
              <a:rPr lang="ko-KR" altLang="en-US" dirty="0" err="1"/>
              <a:t>타코야끼와</a:t>
            </a:r>
            <a:r>
              <a:rPr lang="ko-KR" altLang="en-US" dirty="0"/>
              <a:t> 비교가 </a:t>
            </a:r>
            <a:r>
              <a:rPr lang="ko-KR" altLang="en-US" dirty="0" smtClean="0"/>
              <a:t>안 될 정도로 일본의 명물다운 음식이었다</a:t>
            </a:r>
            <a:r>
              <a:rPr lang="en-US" altLang="ko-KR" dirty="0" smtClean="0"/>
              <a:t>. </a:t>
            </a:r>
            <a:r>
              <a:rPr lang="ko-KR" altLang="en-US" dirty="0"/>
              <a:t>꼭 일본에 간다면 </a:t>
            </a:r>
            <a:r>
              <a:rPr lang="ko-KR" altLang="en-US" dirty="0" err="1"/>
              <a:t>타코야끼를</a:t>
            </a:r>
            <a:r>
              <a:rPr lang="ko-KR" altLang="en-US" dirty="0"/>
              <a:t> 먹어보길 바란다</a:t>
            </a:r>
            <a:r>
              <a:rPr lang="en-US" altLang="ko-KR" dirty="0"/>
              <a:t>. </a:t>
            </a:r>
            <a:r>
              <a:rPr lang="ko-KR" altLang="en-US" dirty="0"/>
              <a:t>여기 사진에 나온 </a:t>
            </a:r>
            <a:r>
              <a:rPr lang="ko-KR" altLang="en-US" dirty="0" err="1"/>
              <a:t>타코야끼</a:t>
            </a:r>
            <a:r>
              <a:rPr lang="ko-KR" altLang="en-US" dirty="0"/>
              <a:t> 음식점은 </a:t>
            </a:r>
            <a:r>
              <a:rPr lang="ko-KR" altLang="en-US" dirty="0" err="1"/>
              <a:t>도톤보리에</a:t>
            </a:r>
            <a:r>
              <a:rPr lang="ko-KR" altLang="en-US" dirty="0"/>
              <a:t> 있는 음식점으로 퇴근시간에 보면 사람들이 줄을 서서 기다리는 모습을 보기도 한다</a:t>
            </a:r>
            <a:r>
              <a:rPr lang="en-US" altLang="ko-KR" dirty="0" smtClean="0"/>
              <a:t>.</a:t>
            </a:r>
            <a:endParaRPr lang="ko-KR" altLang="en-US" sz="1600" dirty="0"/>
          </a:p>
        </p:txBody>
      </p:sp>
      <p:sp>
        <p:nvSpPr>
          <p:cNvPr id="7" name="오른쪽 화살표 6"/>
          <p:cNvSpPr/>
          <p:nvPr/>
        </p:nvSpPr>
        <p:spPr>
          <a:xfrm rot="1430851">
            <a:off x="464276" y="166893"/>
            <a:ext cx="981228" cy="737091"/>
          </a:xfrm>
          <a:prstGeom prst="rightArrow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 rot="1415958">
            <a:off x="463966" y="341531"/>
            <a:ext cx="10694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dirty="0" smtClean="0"/>
              <a:t>미션 </a:t>
            </a:r>
            <a:r>
              <a:rPr lang="en-US" altLang="ko-KR" sz="2000" b="1" dirty="0" smtClean="0"/>
              <a:t>8</a:t>
            </a:r>
            <a:endParaRPr lang="ko-KR" altLang="en-US" sz="2000" b="1" dirty="0"/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34817" name="_x188846472" descr="EMB00000e30768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285728"/>
            <a:ext cx="3357586" cy="2357454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571472" y="2786058"/>
            <a:ext cx="550072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 smtClean="0"/>
              <a:t>       </a:t>
            </a:r>
            <a:r>
              <a:rPr lang="ko-KR" altLang="en-US" sz="2000" b="1" dirty="0" err="1" smtClean="0"/>
              <a:t>오코노미야키</a:t>
            </a:r>
            <a:r>
              <a:rPr lang="ko-KR" altLang="en-US" sz="2000" b="1" dirty="0" smtClean="0"/>
              <a:t> </a:t>
            </a:r>
            <a:r>
              <a:rPr lang="ko-KR" altLang="en-US" sz="2000" b="1" dirty="0" err="1"/>
              <a:t>전문치보</a:t>
            </a:r>
            <a:r>
              <a:rPr lang="ko-KR" altLang="en-US" sz="2000" b="1" dirty="0"/>
              <a:t> </a:t>
            </a:r>
            <a:r>
              <a:rPr lang="en-US" altLang="ko-KR" b="1" dirty="0"/>
              <a:t>: </a:t>
            </a:r>
            <a:r>
              <a:rPr lang="ko-KR" altLang="en-US" dirty="0"/>
              <a:t>한국에 </a:t>
            </a:r>
            <a:r>
              <a:rPr lang="ko-KR" altLang="en-US" dirty="0" smtClean="0"/>
              <a:t>부침개가   </a:t>
            </a:r>
            <a:endParaRPr lang="en-US" altLang="ko-KR" dirty="0" smtClean="0"/>
          </a:p>
          <a:p>
            <a:r>
              <a:rPr lang="en-US" altLang="ko-KR" dirty="0"/>
              <a:t> </a:t>
            </a:r>
            <a:r>
              <a:rPr lang="en-US" altLang="ko-KR" dirty="0" smtClean="0"/>
              <a:t>     </a:t>
            </a:r>
            <a:r>
              <a:rPr lang="ko-KR" altLang="en-US" dirty="0" smtClean="0"/>
              <a:t>있다면 </a:t>
            </a:r>
            <a:r>
              <a:rPr lang="ko-KR" altLang="en-US" dirty="0"/>
              <a:t>일본에는 오코노미야키가 있다고 해도 가관이 아니다</a:t>
            </a:r>
            <a:r>
              <a:rPr lang="en-US" altLang="ko-KR" dirty="0"/>
              <a:t>. </a:t>
            </a:r>
            <a:r>
              <a:rPr lang="ko-KR" altLang="en-US" dirty="0"/>
              <a:t>서양식 부침개라고 생각하면 될 것이다</a:t>
            </a:r>
            <a:r>
              <a:rPr lang="en-US" altLang="ko-KR" dirty="0"/>
              <a:t>. </a:t>
            </a:r>
            <a:r>
              <a:rPr lang="ko-KR" altLang="en-US" dirty="0"/>
              <a:t>그러나 양에 비해 가격은 너무 비싸서 조금씩 먹게 되는 게 느껴질 것이다</a:t>
            </a:r>
            <a:r>
              <a:rPr lang="en-US" altLang="ko-KR" dirty="0"/>
              <a:t>.</a:t>
            </a:r>
          </a:p>
          <a:p>
            <a:endParaRPr lang="ko-KR" altLang="en-US" dirty="0"/>
          </a:p>
        </p:txBody>
      </p:sp>
      <p:sp>
        <p:nvSpPr>
          <p:cNvPr id="18" name="오른쪽 화살표 17"/>
          <p:cNvSpPr/>
          <p:nvPr/>
        </p:nvSpPr>
        <p:spPr>
          <a:xfrm rot="1430851">
            <a:off x="321400" y="2594442"/>
            <a:ext cx="981228" cy="737091"/>
          </a:xfrm>
          <a:prstGeom prst="rightArrow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/>
          <p:cNvSpPr txBox="1"/>
          <p:nvPr/>
        </p:nvSpPr>
        <p:spPr>
          <a:xfrm rot="1415958">
            <a:off x="321090" y="2769080"/>
            <a:ext cx="10694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dirty="0" smtClean="0"/>
              <a:t>미션 </a:t>
            </a:r>
            <a:r>
              <a:rPr lang="en-US" altLang="ko-KR" sz="2000" b="1" dirty="0" smtClean="0"/>
              <a:t>9</a:t>
            </a:r>
            <a:endParaRPr lang="ko-KR" altLang="en-US" sz="2000" b="1" dirty="0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34819" name="_x188828152" descr="EMB00000e30768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2857496"/>
            <a:ext cx="2735538" cy="3643338"/>
          </a:xfrm>
          <a:prstGeom prst="rect">
            <a:avLst/>
          </a:prstGeom>
          <a:noFill/>
        </p:spPr>
      </p:pic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34823" name="_x183971648" descr="EMB00000e30768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7554" y="4786322"/>
            <a:ext cx="2316341" cy="1736728"/>
          </a:xfrm>
          <a:prstGeom prst="rect">
            <a:avLst/>
          </a:prstGeom>
          <a:noFill/>
        </p:spPr>
      </p:pic>
      <p:pic>
        <p:nvPicPr>
          <p:cNvPr id="34821" name="_x188952320" descr="EMB00000e30768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472" y="4322038"/>
            <a:ext cx="2928958" cy="2195428"/>
          </a:xfrm>
          <a:prstGeom prst="rect">
            <a:avLst/>
          </a:prstGeom>
          <a:noFill/>
        </p:spPr>
      </p:pic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내용 개체 틀 5" descr="110345794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8" name="제목 7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ko-KR" sz="4000" dirty="0" smtClean="0"/>
              <a:t>(2) </a:t>
            </a:r>
            <a:r>
              <a:rPr lang="ko-KR" altLang="en-US" sz="4000" dirty="0" err="1" smtClean="0"/>
              <a:t>간사이</a:t>
            </a:r>
            <a:r>
              <a:rPr lang="ko-KR" altLang="en-US" sz="4000" dirty="0" smtClean="0"/>
              <a:t> 미션</a:t>
            </a:r>
            <a:endParaRPr lang="ko-KR" alt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785786" y="1500174"/>
            <a:ext cx="392909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 smtClean="0"/>
              <a:t>            </a:t>
            </a:r>
            <a:r>
              <a:rPr lang="ko-KR" altLang="en-US" sz="2400" b="1" dirty="0" err="1" smtClean="0"/>
              <a:t>히메지성</a:t>
            </a:r>
            <a:r>
              <a:rPr lang="ko-KR" altLang="en-US" sz="2400" dirty="0" smtClean="0"/>
              <a:t> </a:t>
            </a:r>
            <a:endParaRPr lang="en-US" altLang="ko-KR" sz="2400" dirty="0" smtClean="0"/>
          </a:p>
          <a:p>
            <a:r>
              <a:rPr lang="en-US" altLang="ko-KR" sz="2400" dirty="0" smtClean="0"/>
              <a:t> </a:t>
            </a:r>
            <a:r>
              <a:rPr lang="ko-KR" altLang="en-US" sz="2000" dirty="0" err="1"/>
              <a:t>히메지성은</a:t>
            </a:r>
            <a:r>
              <a:rPr lang="ko-KR" altLang="en-US" sz="2000" dirty="0"/>
              <a:t> 세계문화유산이자 일본의 국보로 지정 되어있다</a:t>
            </a:r>
            <a:r>
              <a:rPr lang="en-US" altLang="ko-KR" sz="2000" dirty="0"/>
              <a:t>. </a:t>
            </a:r>
            <a:r>
              <a:rPr lang="ko-KR" altLang="en-US" sz="2000" dirty="0"/>
              <a:t>우리가 </a:t>
            </a:r>
            <a:r>
              <a:rPr lang="ko-KR" altLang="en-US" sz="2000" dirty="0" err="1"/>
              <a:t>방문하기전에</a:t>
            </a:r>
            <a:r>
              <a:rPr lang="ko-KR" altLang="en-US" sz="2000" dirty="0"/>
              <a:t> 공사라는 소리를 들었지만</a:t>
            </a:r>
            <a:r>
              <a:rPr lang="en-US" altLang="ko-KR" sz="2000" dirty="0"/>
              <a:t>, </a:t>
            </a:r>
            <a:r>
              <a:rPr lang="ko-KR" altLang="en-US" sz="2000" dirty="0"/>
              <a:t>군데군데 내부공사라고 생각하고 갔었다</a:t>
            </a:r>
            <a:r>
              <a:rPr lang="en-US" altLang="ko-KR" sz="2000" dirty="0"/>
              <a:t>. </a:t>
            </a:r>
            <a:r>
              <a:rPr lang="ko-KR" altLang="en-US" sz="2000" dirty="0"/>
              <a:t>그러나 대공사로 인해 </a:t>
            </a:r>
            <a:r>
              <a:rPr lang="ko-KR" altLang="en-US" sz="2000" dirty="0" err="1"/>
              <a:t>히메지성의</a:t>
            </a:r>
            <a:r>
              <a:rPr lang="ko-KR" altLang="en-US" sz="2000" dirty="0"/>
              <a:t> 아름다운 모습을 보지 못하였다</a:t>
            </a:r>
            <a:r>
              <a:rPr lang="en-US" altLang="ko-KR" sz="2000" dirty="0"/>
              <a:t>. </a:t>
            </a:r>
            <a:r>
              <a:rPr lang="ko-KR" altLang="en-US" sz="2000" dirty="0"/>
              <a:t>날개를 펼친 백조의 모습 같다고 하여 </a:t>
            </a:r>
            <a:r>
              <a:rPr lang="ko-KR" altLang="en-US" sz="2000" dirty="0" err="1"/>
              <a:t>백조성이라고</a:t>
            </a:r>
            <a:r>
              <a:rPr lang="ko-KR" altLang="en-US" sz="2000" dirty="0"/>
              <a:t> 불리기도 한다</a:t>
            </a:r>
            <a:r>
              <a:rPr lang="en-US" altLang="ko-KR" sz="2000" dirty="0"/>
              <a:t>. </a:t>
            </a:r>
            <a:r>
              <a:rPr lang="ko-KR" altLang="en-US" sz="2000" dirty="0"/>
              <a:t>다음에 올 기회가 된다면 날개를 펼친 모습을 볼 수 있었으면 좋겠다</a:t>
            </a:r>
            <a:r>
              <a:rPr lang="en-US" altLang="ko-KR" sz="2000" dirty="0"/>
              <a:t>.</a:t>
            </a:r>
          </a:p>
          <a:p>
            <a:endParaRPr lang="en-US" altLang="ko-KR" sz="2000" dirty="0"/>
          </a:p>
          <a:p>
            <a:endParaRPr lang="ko-KR" altLang="en-US" sz="1600" dirty="0"/>
          </a:p>
        </p:txBody>
      </p:sp>
      <p:sp>
        <p:nvSpPr>
          <p:cNvPr id="7" name="오른쪽 화살표 6"/>
          <p:cNvSpPr/>
          <p:nvPr/>
        </p:nvSpPr>
        <p:spPr>
          <a:xfrm rot="1118501">
            <a:off x="1014255" y="1107760"/>
            <a:ext cx="982454" cy="733369"/>
          </a:xfrm>
          <a:prstGeom prst="rightArrow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 rot="1252884">
            <a:off x="966495" y="1240062"/>
            <a:ext cx="10192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dirty="0" smtClean="0"/>
              <a:t>미션 </a:t>
            </a:r>
            <a:r>
              <a:rPr lang="en-US" altLang="ko-KR" sz="2000" b="1" dirty="0" smtClean="0"/>
              <a:t>3  </a:t>
            </a:r>
            <a:endParaRPr lang="ko-KR" altLang="en-US" sz="2000" b="1" dirty="0"/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-500098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41985" name="_x188913904" descr="EMB00000e30768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714488"/>
            <a:ext cx="3790343" cy="30718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내용 개체 틀 5" descr="110345794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8" name="제목 7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ko-KR" sz="4000" dirty="0" smtClean="0"/>
              <a:t>(2) </a:t>
            </a:r>
            <a:r>
              <a:rPr lang="ko-KR" altLang="en-US" sz="4000" dirty="0" err="1" smtClean="0"/>
              <a:t>간사이</a:t>
            </a:r>
            <a:r>
              <a:rPr lang="ko-KR" altLang="en-US" sz="4000" dirty="0" smtClean="0"/>
              <a:t> 미션</a:t>
            </a:r>
            <a:endParaRPr lang="ko-KR" alt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857224" y="1000108"/>
            <a:ext cx="464347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 smtClean="0"/>
              <a:t>            </a:t>
            </a:r>
            <a:endParaRPr lang="en-US" altLang="ko-KR" sz="2400" b="1" dirty="0" smtClean="0"/>
          </a:p>
          <a:p>
            <a:r>
              <a:rPr lang="en-US" altLang="ko-KR" sz="2400" b="1" dirty="0"/>
              <a:t> </a:t>
            </a:r>
            <a:r>
              <a:rPr lang="en-US" altLang="ko-KR" sz="2400" b="1" dirty="0" smtClean="0"/>
              <a:t>          </a:t>
            </a:r>
            <a:r>
              <a:rPr lang="ko-KR" altLang="en-US" sz="2400" b="1" dirty="0" err="1" smtClean="0"/>
              <a:t>교토타워</a:t>
            </a:r>
            <a:r>
              <a:rPr lang="en-US" altLang="ko-KR" sz="2400" b="1" dirty="0" smtClean="0"/>
              <a:t>, </a:t>
            </a:r>
            <a:r>
              <a:rPr lang="ko-KR" altLang="en-US" sz="2400" b="1" dirty="0" err="1" smtClean="0"/>
              <a:t>교토역</a:t>
            </a:r>
            <a:r>
              <a:rPr lang="ko-KR" altLang="en-US" sz="2400" dirty="0" smtClean="0"/>
              <a:t> </a:t>
            </a:r>
            <a:endParaRPr lang="en-US" altLang="ko-KR" sz="2400" dirty="0" smtClean="0"/>
          </a:p>
          <a:p>
            <a:r>
              <a:rPr lang="en-US" altLang="ko-KR" sz="2400" dirty="0" smtClean="0"/>
              <a:t> </a:t>
            </a:r>
            <a:r>
              <a:rPr lang="ko-KR" altLang="en-US" sz="2000" dirty="0" err="1"/>
              <a:t>교토의</a:t>
            </a:r>
            <a:r>
              <a:rPr lang="ko-KR" altLang="en-US" sz="2000" dirty="0"/>
              <a:t> 상징으로 공중정원 못지 않게 야경이 아름답다고 한다</a:t>
            </a:r>
            <a:r>
              <a:rPr lang="en-US" altLang="ko-KR" sz="2000" dirty="0"/>
              <a:t>. </a:t>
            </a:r>
            <a:r>
              <a:rPr lang="ko-KR" altLang="en-US" sz="2000" dirty="0" err="1"/>
              <a:t>교통역</a:t>
            </a:r>
            <a:r>
              <a:rPr lang="ko-KR" altLang="en-US" sz="2000" dirty="0"/>
              <a:t> 주변을 볼 수 있고 역 주변의 발달이 잘 되어있어 관광에도 좋은 곳이라 생각된다</a:t>
            </a:r>
            <a:r>
              <a:rPr lang="en-US" altLang="ko-KR" sz="2000" dirty="0"/>
              <a:t>.</a:t>
            </a:r>
            <a:endParaRPr lang="en-US" altLang="ko-KR" sz="2400" dirty="0"/>
          </a:p>
          <a:p>
            <a:endParaRPr lang="ko-KR" altLang="en-US" sz="1600" dirty="0"/>
          </a:p>
        </p:txBody>
      </p:sp>
      <p:sp>
        <p:nvSpPr>
          <p:cNvPr id="7" name="오른쪽 화살표 6"/>
          <p:cNvSpPr/>
          <p:nvPr/>
        </p:nvSpPr>
        <p:spPr>
          <a:xfrm rot="877550">
            <a:off x="1012543" y="1078502"/>
            <a:ext cx="982454" cy="733369"/>
          </a:xfrm>
          <a:prstGeom prst="rightArrow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 rot="1011933">
            <a:off x="964783" y="1210804"/>
            <a:ext cx="10192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dirty="0" smtClean="0"/>
              <a:t>미션 </a:t>
            </a:r>
            <a:r>
              <a:rPr lang="en-US" altLang="ko-KR" sz="2000" b="1" dirty="0" smtClean="0"/>
              <a:t>4</a:t>
            </a:r>
            <a:endParaRPr lang="ko-KR" altLang="en-US" sz="2000" b="1" dirty="0"/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38913" name="_x183969032" descr="EMB00000e30768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1714488"/>
            <a:ext cx="2828406" cy="4664797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38915" name="_x188816936" descr="EMB00000e30768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3214686"/>
            <a:ext cx="4095778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내용 개체 틀 5" descr="110345794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8" name="직사각형 27"/>
          <p:cNvSpPr/>
          <p:nvPr/>
        </p:nvSpPr>
        <p:spPr>
          <a:xfrm>
            <a:off x="2643174" y="2928934"/>
            <a:ext cx="1285884" cy="150019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57158" y="500042"/>
            <a:ext cx="507209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 smtClean="0"/>
              <a:t>           </a:t>
            </a:r>
            <a:r>
              <a:rPr lang="ko-KR" altLang="en-US" sz="2000" b="1" dirty="0" err="1"/>
              <a:t>니조성</a:t>
            </a:r>
            <a:r>
              <a:rPr lang="ko-KR" altLang="en-US" sz="2000" dirty="0"/>
              <a:t> </a:t>
            </a:r>
            <a:r>
              <a:rPr lang="en-US" altLang="ko-KR" sz="2000" dirty="0"/>
              <a:t>: </a:t>
            </a:r>
            <a:r>
              <a:rPr lang="ko-KR" altLang="en-US" sz="2000" dirty="0"/>
              <a:t>입구를 못 찾아 유일하게 안까지는 못 들어간 곳이다</a:t>
            </a:r>
            <a:r>
              <a:rPr lang="en-US" altLang="ko-KR" sz="2000" dirty="0"/>
              <a:t>. </a:t>
            </a:r>
            <a:r>
              <a:rPr lang="ko-KR" altLang="en-US" sz="2000" dirty="0"/>
              <a:t>그나마 사진은 입구에서 문 닫기 바로 직전에 찍은 사진이다</a:t>
            </a:r>
            <a:r>
              <a:rPr lang="en-US" altLang="ko-KR" sz="2000" dirty="0"/>
              <a:t>. </a:t>
            </a:r>
            <a:r>
              <a:rPr lang="ko-KR" altLang="en-US" sz="2000" dirty="0"/>
              <a:t>입구를 찾는 다고 </a:t>
            </a:r>
            <a:r>
              <a:rPr lang="ko-KR" altLang="en-US" sz="2000" dirty="0" err="1"/>
              <a:t>한바퀴를</a:t>
            </a:r>
            <a:r>
              <a:rPr lang="ko-KR" altLang="en-US" sz="2000" dirty="0"/>
              <a:t> 돌았는데 그 웅장함은 말로 설명 할 수 없었다</a:t>
            </a:r>
            <a:r>
              <a:rPr lang="en-US" altLang="ko-KR" sz="2000" dirty="0" smtClean="0"/>
              <a:t>.</a:t>
            </a:r>
            <a:endParaRPr lang="ko-KR" altLang="en-US" sz="1600" dirty="0"/>
          </a:p>
        </p:txBody>
      </p:sp>
      <p:sp>
        <p:nvSpPr>
          <p:cNvPr id="7" name="오른쪽 화살표 6"/>
          <p:cNvSpPr/>
          <p:nvPr/>
        </p:nvSpPr>
        <p:spPr>
          <a:xfrm rot="1430851">
            <a:off x="464276" y="166893"/>
            <a:ext cx="981228" cy="737091"/>
          </a:xfrm>
          <a:prstGeom prst="rightArrow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 rot="1415958">
            <a:off x="463966" y="341531"/>
            <a:ext cx="10694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dirty="0" smtClean="0"/>
              <a:t>미션 </a:t>
            </a:r>
            <a:r>
              <a:rPr lang="en-US" altLang="ko-KR" sz="2000" b="1" dirty="0" smtClean="0"/>
              <a:t>6</a:t>
            </a:r>
            <a:endParaRPr lang="ko-KR" altLang="en-US" sz="2000" b="1" dirty="0"/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5572132" y="3214686"/>
            <a:ext cx="3286148" cy="320087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ko-KR" altLang="en-US" sz="2400" b="1" dirty="0" smtClean="0"/>
              <a:t>      </a:t>
            </a:r>
            <a:r>
              <a:rPr lang="ko-KR" altLang="en-US" sz="2000" b="1" dirty="0" err="1"/>
              <a:t>메리켄</a:t>
            </a:r>
            <a:r>
              <a:rPr lang="ko-KR" altLang="en-US" sz="2000" b="1" dirty="0"/>
              <a:t> </a:t>
            </a:r>
            <a:r>
              <a:rPr lang="ko-KR" altLang="en-US" sz="2000" b="1" dirty="0" err="1"/>
              <a:t>파크</a:t>
            </a:r>
            <a:r>
              <a:rPr lang="ko-KR" altLang="en-US" sz="2000" b="1" dirty="0"/>
              <a:t> </a:t>
            </a:r>
            <a:r>
              <a:rPr lang="en-US" altLang="ko-KR" sz="2000" dirty="0"/>
              <a:t>: </a:t>
            </a:r>
            <a:r>
              <a:rPr lang="ko-KR" altLang="en-US" sz="2000" dirty="0"/>
              <a:t>우리가 도착했을 때 아름다운 야경이 우리의 눈앞에 </a:t>
            </a:r>
            <a:r>
              <a:rPr lang="ko-KR" altLang="en-US" sz="2000" dirty="0" err="1"/>
              <a:t>펼처져</a:t>
            </a:r>
            <a:r>
              <a:rPr lang="ko-KR" altLang="en-US" sz="2000" dirty="0"/>
              <a:t> 있었다</a:t>
            </a:r>
            <a:r>
              <a:rPr lang="en-US" altLang="ko-KR" sz="2000" dirty="0"/>
              <a:t>. </a:t>
            </a:r>
            <a:r>
              <a:rPr lang="ko-KR" altLang="en-US" sz="2000" dirty="0"/>
              <a:t>놀이기구나 관광용 배까지 하나하나 그 아름다운 절경은 어느 </a:t>
            </a:r>
            <a:r>
              <a:rPr lang="ko-KR" altLang="en-US" sz="2000" dirty="0" smtClean="0"/>
              <a:t>도심에서도 볼 </a:t>
            </a:r>
            <a:r>
              <a:rPr lang="ko-KR" altLang="en-US" sz="2000" dirty="0"/>
              <a:t>수 없다고 </a:t>
            </a:r>
            <a:r>
              <a:rPr lang="ko-KR" altLang="en-US" sz="2000" dirty="0" smtClean="0"/>
              <a:t>말해도 </a:t>
            </a:r>
            <a:r>
              <a:rPr lang="ko-KR" altLang="en-US" sz="2000" dirty="0"/>
              <a:t>될 </a:t>
            </a:r>
            <a:r>
              <a:rPr lang="ko-KR" altLang="en-US" sz="2000" dirty="0" smtClean="0"/>
              <a:t>것이다</a:t>
            </a:r>
            <a:r>
              <a:rPr lang="en-US" altLang="ko-KR" sz="2000" dirty="0" smtClean="0"/>
              <a:t>.</a:t>
            </a:r>
          </a:p>
          <a:p>
            <a:endParaRPr lang="en-US" altLang="ko-KR" sz="2000" dirty="0"/>
          </a:p>
          <a:p>
            <a:endParaRPr lang="ko-KR" altLang="en-US" dirty="0"/>
          </a:p>
        </p:txBody>
      </p:sp>
      <p:sp>
        <p:nvSpPr>
          <p:cNvPr id="18" name="오른쪽 화살표 17"/>
          <p:cNvSpPr/>
          <p:nvPr/>
        </p:nvSpPr>
        <p:spPr>
          <a:xfrm rot="1430851">
            <a:off x="5107745" y="2810073"/>
            <a:ext cx="981228" cy="737091"/>
          </a:xfrm>
          <a:prstGeom prst="rightArrow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/>
          <p:cNvSpPr txBox="1"/>
          <p:nvPr/>
        </p:nvSpPr>
        <p:spPr>
          <a:xfrm rot="1415958">
            <a:off x="5107435" y="2984711"/>
            <a:ext cx="10694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dirty="0" smtClean="0"/>
              <a:t>미션 </a:t>
            </a:r>
            <a:r>
              <a:rPr lang="en-US" altLang="ko-KR" sz="2000" b="1" dirty="0" smtClean="0"/>
              <a:t>7</a:t>
            </a:r>
            <a:endParaRPr lang="ko-KR" altLang="en-US" sz="2000" b="1" dirty="0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43009" name="_x184077096" descr="EMB00000e30768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73948" y="285728"/>
            <a:ext cx="3270018" cy="2357454"/>
          </a:xfrm>
          <a:prstGeom prst="rect">
            <a:avLst/>
          </a:prstGeom>
          <a:noFill/>
        </p:spPr>
      </p:pic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43011" name="_x188933272" descr="EMB00000e3076a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69" y="3857628"/>
            <a:ext cx="3405289" cy="2552925"/>
          </a:xfrm>
          <a:prstGeom prst="rect">
            <a:avLst/>
          </a:prstGeom>
          <a:noFill/>
        </p:spPr>
      </p:pic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43013" name="_x188830072" descr="EMB00000e3076a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2227063"/>
            <a:ext cx="2929295" cy="24163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내용 개체 틀 5" descr="110345794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428596" y="357166"/>
            <a:ext cx="557216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 smtClean="0"/>
              <a:t>           </a:t>
            </a:r>
            <a:r>
              <a:rPr lang="ko-KR" altLang="en-US" sz="2000" b="1" dirty="0" err="1"/>
              <a:t>아리마</a:t>
            </a:r>
            <a:r>
              <a:rPr lang="ko-KR" altLang="en-US" sz="2000" b="1" dirty="0"/>
              <a:t> 온천 </a:t>
            </a:r>
            <a:r>
              <a:rPr lang="en-US" altLang="ko-KR" sz="2000" dirty="0"/>
              <a:t>: </a:t>
            </a:r>
            <a:r>
              <a:rPr lang="ko-KR" altLang="en-US" dirty="0" err="1"/>
              <a:t>간사이</a:t>
            </a:r>
            <a:r>
              <a:rPr lang="ko-KR" altLang="en-US" dirty="0"/>
              <a:t> 지역에서 최고로 알아 준다는 온천으로 </a:t>
            </a:r>
            <a:r>
              <a:rPr lang="ko-KR" altLang="en-US" dirty="0" err="1"/>
              <a:t>고베</a:t>
            </a:r>
            <a:r>
              <a:rPr lang="ko-KR" altLang="en-US" dirty="0"/>
              <a:t> 쪽에 위치 되어 있다</a:t>
            </a:r>
            <a:r>
              <a:rPr lang="en-US" altLang="ko-KR" dirty="0"/>
              <a:t>. </a:t>
            </a:r>
            <a:r>
              <a:rPr lang="ko-KR" altLang="en-US" dirty="0"/>
              <a:t>여러 개의 온천이 모인 곳으로 사람들의 발이 끊기지 않는 곳이 </a:t>
            </a:r>
            <a:r>
              <a:rPr lang="ko-KR" altLang="en-US" dirty="0" err="1"/>
              <a:t>였다</a:t>
            </a:r>
            <a:r>
              <a:rPr lang="en-US" altLang="ko-KR" dirty="0"/>
              <a:t>. </a:t>
            </a:r>
            <a:r>
              <a:rPr lang="ko-KR" altLang="en-US" dirty="0"/>
              <a:t>주위에 있는 상점에 까지 사람들이 바글바글 </a:t>
            </a:r>
            <a:r>
              <a:rPr lang="ko-KR" altLang="en-US" dirty="0" err="1"/>
              <a:t>거렸는데</a:t>
            </a:r>
            <a:r>
              <a:rPr lang="ko-KR" altLang="en-US" dirty="0"/>
              <a:t> 그 상점에서 </a:t>
            </a:r>
            <a:r>
              <a:rPr lang="ko-KR" altLang="en-US" dirty="0" err="1"/>
              <a:t>티비로</a:t>
            </a:r>
            <a:r>
              <a:rPr lang="ko-KR" altLang="en-US" dirty="0"/>
              <a:t> 일본방송에 한국영화예고가 나와 기뻤다</a:t>
            </a:r>
            <a:r>
              <a:rPr lang="en-US" altLang="ko-KR" dirty="0"/>
              <a:t>.</a:t>
            </a:r>
            <a:endParaRPr lang="en-US" altLang="ko-KR" sz="2000" dirty="0"/>
          </a:p>
          <a:p>
            <a:endParaRPr lang="ko-KR" altLang="en-US" sz="1600" dirty="0"/>
          </a:p>
        </p:txBody>
      </p:sp>
      <p:sp>
        <p:nvSpPr>
          <p:cNvPr id="7" name="오른쪽 화살표 6"/>
          <p:cNvSpPr/>
          <p:nvPr/>
        </p:nvSpPr>
        <p:spPr>
          <a:xfrm rot="812001">
            <a:off x="460567" y="104576"/>
            <a:ext cx="981228" cy="737091"/>
          </a:xfrm>
          <a:prstGeom prst="rightArrow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 rot="797108">
            <a:off x="460257" y="277871"/>
            <a:ext cx="10694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dirty="0" smtClean="0"/>
              <a:t>미션 </a:t>
            </a:r>
            <a:r>
              <a:rPr lang="en-US" altLang="ko-KR" sz="2000" b="1" dirty="0" smtClean="0"/>
              <a:t>8</a:t>
            </a:r>
            <a:endParaRPr lang="ko-KR" altLang="en-US" sz="2000" b="1" dirty="0"/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357158" y="3571876"/>
            <a:ext cx="314327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 smtClean="0"/>
              <a:t>         </a:t>
            </a:r>
            <a:r>
              <a:rPr lang="ko-KR" altLang="en-US" sz="2000" b="1" dirty="0" err="1" smtClean="0"/>
              <a:t>돈까스</a:t>
            </a:r>
            <a:r>
              <a:rPr lang="en-US" altLang="ko-KR" sz="2000" b="1" dirty="0"/>
              <a:t>(</a:t>
            </a:r>
            <a:r>
              <a:rPr lang="ko-KR" altLang="en-US" sz="2000" b="1" dirty="0" err="1"/>
              <a:t>교토역</a:t>
            </a:r>
            <a:r>
              <a:rPr lang="en-US" altLang="ko-KR" sz="2000" b="1" dirty="0"/>
              <a:t>)</a:t>
            </a:r>
          </a:p>
          <a:p>
            <a:r>
              <a:rPr lang="ko-KR" altLang="en-US" dirty="0" smtClean="0"/>
              <a:t>일본의 유명한 음식 </a:t>
            </a:r>
            <a:r>
              <a:rPr lang="ko-KR" altLang="en-US" dirty="0" err="1" smtClean="0"/>
              <a:t>돈까스</a:t>
            </a:r>
            <a:r>
              <a:rPr lang="ko-KR" altLang="en-US" dirty="0" smtClean="0"/>
              <a:t> </a:t>
            </a:r>
            <a:r>
              <a:rPr lang="en-US" altLang="ko-KR" dirty="0" smtClean="0"/>
              <a:t>! </a:t>
            </a:r>
            <a:r>
              <a:rPr lang="ko-KR" altLang="en-US" dirty="0" smtClean="0"/>
              <a:t>일상에서 자주 먹기는 하지만 기대를 하고 갔다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하지만 특히 이 곳의 </a:t>
            </a:r>
            <a:r>
              <a:rPr lang="ko-KR" altLang="en-US" dirty="0" err="1" smtClean="0"/>
              <a:t>돈까스</a:t>
            </a:r>
            <a:r>
              <a:rPr lang="ko-KR" altLang="en-US" dirty="0" smtClean="0"/>
              <a:t> 가격</a:t>
            </a:r>
            <a:endParaRPr lang="en-US" altLang="ko-KR" dirty="0" smtClean="0"/>
          </a:p>
          <a:p>
            <a:r>
              <a:rPr lang="ko-KR" altLang="en-US" dirty="0" smtClean="0"/>
              <a:t>이  함박스테이크가격이라</a:t>
            </a:r>
            <a:endParaRPr lang="en-US" altLang="ko-KR" dirty="0" smtClean="0"/>
          </a:p>
          <a:p>
            <a:r>
              <a:rPr lang="ko-KR" altLang="en-US" dirty="0" smtClean="0"/>
              <a:t>고 해도 과언이 아닐 만큼 </a:t>
            </a:r>
            <a:endParaRPr lang="en-US" altLang="ko-KR" dirty="0" smtClean="0"/>
          </a:p>
          <a:p>
            <a:r>
              <a:rPr lang="ko-KR" altLang="en-US" dirty="0" smtClean="0"/>
              <a:t>비싸 깜짝 놀랐었다</a:t>
            </a:r>
            <a:r>
              <a:rPr lang="en-US" altLang="ko-KR" dirty="0" smtClean="0"/>
              <a:t>.</a:t>
            </a:r>
            <a:endParaRPr lang="en-US" altLang="ko-KR" dirty="0"/>
          </a:p>
          <a:p>
            <a:endParaRPr lang="ko-KR" altLang="en-US" dirty="0"/>
          </a:p>
        </p:txBody>
      </p:sp>
      <p:sp>
        <p:nvSpPr>
          <p:cNvPr id="18" name="오른쪽 화살표 17"/>
          <p:cNvSpPr/>
          <p:nvPr/>
        </p:nvSpPr>
        <p:spPr>
          <a:xfrm rot="1761715">
            <a:off x="331965" y="3193589"/>
            <a:ext cx="981228" cy="737091"/>
          </a:xfrm>
          <a:prstGeom prst="rightArrow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/>
          <p:cNvSpPr txBox="1"/>
          <p:nvPr/>
        </p:nvSpPr>
        <p:spPr>
          <a:xfrm rot="1746822">
            <a:off x="331655" y="3368227"/>
            <a:ext cx="10694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dirty="0" smtClean="0"/>
              <a:t>미션 </a:t>
            </a:r>
            <a:r>
              <a:rPr lang="en-US" altLang="ko-KR" sz="2000" b="1" dirty="0" smtClean="0"/>
              <a:t>9</a:t>
            </a:r>
            <a:endParaRPr lang="ko-KR" altLang="en-US" sz="2000" b="1" dirty="0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0" name="직사각형 29"/>
          <p:cNvSpPr/>
          <p:nvPr/>
        </p:nvSpPr>
        <p:spPr>
          <a:xfrm>
            <a:off x="6143636" y="3071810"/>
            <a:ext cx="1643074" cy="1143008"/>
          </a:xfrm>
          <a:prstGeom prst="rect">
            <a:avLst/>
          </a:prstGeom>
          <a:solidFill>
            <a:srgbClr val="FF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4035" name="_x183969448" descr="EMB00000e3076a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19" y="1928802"/>
            <a:ext cx="3057293" cy="2214578"/>
          </a:xfrm>
          <a:prstGeom prst="rect">
            <a:avLst/>
          </a:prstGeom>
          <a:noFill/>
        </p:spPr>
      </p:pic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44033" name="_x188933272" descr="EMB00000e3076a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214290"/>
            <a:ext cx="2952770" cy="2214578"/>
          </a:xfrm>
          <a:prstGeom prst="rect">
            <a:avLst/>
          </a:prstGeom>
          <a:noFill/>
        </p:spPr>
      </p:pic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4038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404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" name="직사각형 30"/>
          <p:cNvSpPr/>
          <p:nvPr/>
        </p:nvSpPr>
        <p:spPr>
          <a:xfrm>
            <a:off x="4572000" y="5214950"/>
            <a:ext cx="1643074" cy="1143008"/>
          </a:xfrm>
          <a:prstGeom prst="rect">
            <a:avLst/>
          </a:prstGeom>
          <a:solidFill>
            <a:srgbClr val="FF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4039" name="_x188950960" descr="EMB00000e3076a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4000504"/>
            <a:ext cx="3937026" cy="2214578"/>
          </a:xfrm>
          <a:prstGeom prst="rect">
            <a:avLst/>
          </a:prstGeom>
          <a:noFill/>
        </p:spPr>
      </p:pic>
      <p:pic>
        <p:nvPicPr>
          <p:cNvPr id="44037" name="_x188913616" descr="EMB00000e3076a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43240" y="4929198"/>
            <a:ext cx="2071702" cy="1553777"/>
          </a:xfrm>
          <a:prstGeom prst="rect">
            <a:avLst/>
          </a:prstGeom>
          <a:noFill/>
        </p:spPr>
      </p:pic>
      <p:sp>
        <p:nvSpPr>
          <p:cNvPr id="32" name="직사각형 31"/>
          <p:cNvSpPr/>
          <p:nvPr/>
        </p:nvSpPr>
        <p:spPr>
          <a:xfrm>
            <a:off x="7143768" y="2714620"/>
            <a:ext cx="1285884" cy="1071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내용 개체 틀 5" descr="110345794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8" name="제목 7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ko-KR" sz="4000" dirty="0" smtClean="0"/>
              <a:t>(3) </a:t>
            </a:r>
            <a:r>
              <a:rPr lang="ko-KR" altLang="en-US" sz="4000" dirty="0" smtClean="0"/>
              <a:t>학교 미션</a:t>
            </a:r>
            <a:endParaRPr lang="ko-KR" alt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285720" y="785794"/>
            <a:ext cx="828680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 smtClean="0"/>
              <a:t>            </a:t>
            </a:r>
            <a:endParaRPr lang="en-US" altLang="ko-KR" sz="2400" b="1" dirty="0" smtClean="0"/>
          </a:p>
          <a:p>
            <a:r>
              <a:rPr lang="en-US" altLang="ko-KR" sz="2400" b="1" dirty="0"/>
              <a:t> </a:t>
            </a:r>
            <a:r>
              <a:rPr lang="en-US" altLang="ko-KR" sz="2400" b="1" dirty="0" smtClean="0"/>
              <a:t>          </a:t>
            </a:r>
            <a:r>
              <a:rPr lang="ko-KR" altLang="en-US" sz="2400" b="1" dirty="0" err="1"/>
              <a:t>간사이대</a:t>
            </a:r>
            <a:r>
              <a:rPr lang="ko-KR" altLang="en-US" sz="2400" dirty="0"/>
              <a:t> </a:t>
            </a:r>
            <a:r>
              <a:rPr lang="en-US" altLang="ko-KR" sz="2400" dirty="0"/>
              <a:t>: </a:t>
            </a:r>
            <a:r>
              <a:rPr lang="ko-KR" altLang="en-US" dirty="0" smtClean="0"/>
              <a:t>우리가 </a:t>
            </a:r>
            <a:r>
              <a:rPr lang="ko-KR" altLang="en-US" dirty="0" err="1" smtClean="0"/>
              <a:t>간사이대학을</a:t>
            </a:r>
            <a:r>
              <a:rPr lang="ko-KR" altLang="en-US" dirty="0" smtClean="0"/>
              <a:t> 찾은 날은 일본 공휴일이었다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 대학을 찾아가는 길에는 일본의 주택가를 거쳐 가야 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일본 집들은 신기하기도 하고  예쁜 집들도 많았다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우리가 첫 </a:t>
            </a:r>
            <a:r>
              <a:rPr lang="ko-KR" altLang="en-US" dirty="0"/>
              <a:t>번째로 방문한 대학교로 주변 환경은 어느 대학교보다 아름답고 좋았다</a:t>
            </a:r>
            <a:r>
              <a:rPr lang="en-US" altLang="ko-KR" dirty="0"/>
              <a:t>. </a:t>
            </a:r>
          </a:p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7" name="오른쪽 화살표 6"/>
          <p:cNvSpPr/>
          <p:nvPr/>
        </p:nvSpPr>
        <p:spPr>
          <a:xfrm rot="1430851">
            <a:off x="449755" y="636143"/>
            <a:ext cx="979041" cy="769169"/>
          </a:xfrm>
          <a:prstGeom prst="rightArrow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 rot="1415958">
            <a:off x="453405" y="803929"/>
            <a:ext cx="10670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dirty="0" smtClean="0"/>
              <a:t>미션 </a:t>
            </a:r>
            <a:r>
              <a:rPr lang="en-US" altLang="ko-KR" sz="2000" b="1" dirty="0" smtClean="0"/>
              <a:t>1</a:t>
            </a:r>
            <a:endParaRPr lang="ko-KR" altLang="en-US" sz="2000" b="1" dirty="0"/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8" name="그림 17" descr="간사이 찾아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2643182"/>
            <a:ext cx="2470788" cy="1643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그림 18" descr="간사이 길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85918" y="4143380"/>
            <a:ext cx="2286016" cy="1714512"/>
          </a:xfrm>
          <a:prstGeom prst="rect">
            <a:avLst/>
          </a:prstGeom>
        </p:spPr>
      </p:pic>
      <p:sp>
        <p:nvSpPr>
          <p:cNvPr id="26" name="모서리가 둥근 사각형 설명선 25"/>
          <p:cNvSpPr/>
          <p:nvPr/>
        </p:nvSpPr>
        <p:spPr>
          <a:xfrm rot="12457207">
            <a:off x="174747" y="4744602"/>
            <a:ext cx="1578039" cy="1141754"/>
          </a:xfrm>
          <a:prstGeom prst="wedgeRoundRectCallout">
            <a:avLst>
              <a:gd name="adj1" fmla="val -12030"/>
              <a:gd name="adj2" fmla="val 94181"/>
              <a:gd name="adj3" fmla="val 16667"/>
            </a:avLst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TextBox 26"/>
          <p:cNvSpPr txBox="1"/>
          <p:nvPr/>
        </p:nvSpPr>
        <p:spPr>
          <a:xfrm rot="407355">
            <a:off x="262812" y="4813577"/>
            <a:ext cx="17244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err="1" smtClean="0"/>
              <a:t>간사이</a:t>
            </a:r>
            <a:r>
              <a:rPr lang="ko-KR" altLang="en-US" dirty="0" smtClean="0"/>
              <a:t> 대학 </a:t>
            </a:r>
            <a:endParaRPr lang="en-US" altLang="ko-KR" dirty="0" smtClean="0"/>
          </a:p>
          <a:p>
            <a:r>
              <a:rPr lang="ko-KR" altLang="en-US" dirty="0" smtClean="0"/>
              <a:t>찾아가는 길의 </a:t>
            </a:r>
            <a:endParaRPr lang="en-US" altLang="ko-KR" dirty="0" smtClean="0"/>
          </a:p>
          <a:p>
            <a:r>
              <a:rPr lang="ko-KR" altLang="en-US" dirty="0" smtClean="0"/>
              <a:t>주택가</a:t>
            </a:r>
            <a:endParaRPr lang="ko-KR" altLang="en-US" dirty="0"/>
          </a:p>
        </p:txBody>
      </p:sp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47107" name="_x32505240" descr="EMB00000e30768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48" y="2143115"/>
            <a:ext cx="3786214" cy="2838233"/>
          </a:xfrm>
          <a:prstGeom prst="rect">
            <a:avLst/>
          </a:prstGeom>
          <a:noFill/>
        </p:spPr>
      </p:pic>
      <p:pic>
        <p:nvPicPr>
          <p:cNvPr id="47105" name="_x32888144" descr="EMB00000e30768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8" y="4643446"/>
            <a:ext cx="2333641" cy="17502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내용 개체 틀 5" descr="110345794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8" name="제목 7"/>
          <p:cNvSpPr>
            <a:spLocks noGrp="1"/>
          </p:cNvSpPr>
          <p:nvPr>
            <p:ph type="title"/>
          </p:nvPr>
        </p:nvSpPr>
        <p:spPr>
          <a:xfrm>
            <a:off x="285720" y="142852"/>
            <a:ext cx="8229600" cy="928694"/>
          </a:xfrm>
        </p:spPr>
        <p:txBody>
          <a:bodyPr>
            <a:normAutofit/>
          </a:bodyPr>
          <a:lstStyle/>
          <a:p>
            <a:r>
              <a:rPr lang="en-US" altLang="ko-KR" sz="4000" dirty="0" smtClean="0"/>
              <a:t>(3) </a:t>
            </a:r>
            <a:r>
              <a:rPr lang="ko-KR" altLang="en-US" sz="4000" dirty="0" smtClean="0"/>
              <a:t>학교 미션</a:t>
            </a:r>
            <a:endParaRPr lang="ko-KR" alt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357158" y="642918"/>
            <a:ext cx="82868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 smtClean="0"/>
              <a:t>            </a:t>
            </a:r>
            <a:endParaRPr lang="en-US" altLang="ko-KR" sz="2400" b="1" dirty="0" smtClean="0"/>
          </a:p>
          <a:p>
            <a:r>
              <a:rPr lang="en-US" altLang="ko-KR" sz="2400" b="1" dirty="0"/>
              <a:t> </a:t>
            </a:r>
            <a:r>
              <a:rPr lang="en-US" altLang="ko-KR" sz="2400" b="1" dirty="0" smtClean="0"/>
              <a:t>         </a:t>
            </a:r>
            <a:r>
              <a:rPr lang="ko-KR" altLang="en-US" sz="2400" b="1" dirty="0" err="1" smtClean="0"/>
              <a:t>오사카국제대</a:t>
            </a:r>
            <a:r>
              <a:rPr lang="ko-KR" altLang="en-US" sz="2400" b="1" dirty="0" smtClean="0"/>
              <a:t> </a:t>
            </a:r>
            <a:r>
              <a:rPr lang="en-US" altLang="ko-KR" sz="2400" dirty="0"/>
              <a:t>: </a:t>
            </a:r>
            <a:r>
              <a:rPr lang="ko-KR" altLang="en-US" dirty="0" smtClean="0"/>
              <a:t>고생은 </a:t>
            </a:r>
            <a:r>
              <a:rPr lang="en-US" altLang="ko-KR" dirty="0" smtClean="0"/>
              <a:t>2</a:t>
            </a:r>
            <a:r>
              <a:rPr lang="ko-KR" altLang="en-US" dirty="0"/>
              <a:t>일째부터 </a:t>
            </a:r>
            <a:r>
              <a:rPr lang="ko-KR" altLang="en-US" dirty="0" smtClean="0"/>
              <a:t>시작되었다</a:t>
            </a:r>
            <a:r>
              <a:rPr lang="en-US" altLang="ko-KR" dirty="0"/>
              <a:t>. </a:t>
            </a:r>
            <a:r>
              <a:rPr lang="ko-KR" altLang="en-US" dirty="0"/>
              <a:t>돈 </a:t>
            </a:r>
            <a:r>
              <a:rPr lang="ko-KR" altLang="en-US" dirty="0" smtClean="0"/>
              <a:t>몇 푼을 아끼기 위해 지하철이 아닌 보도로 </a:t>
            </a:r>
            <a:r>
              <a:rPr lang="en-US" altLang="ko-KR" dirty="0" smtClean="0"/>
              <a:t>4~5</a:t>
            </a:r>
            <a:r>
              <a:rPr lang="ko-KR" altLang="en-US" dirty="0" smtClean="0"/>
              <a:t>시간 동안 학교를 찾기 위해 길을 묻고 또 물으며 헤매고 다녔다</a:t>
            </a:r>
            <a:r>
              <a:rPr lang="en-US" altLang="ko-KR" dirty="0" smtClean="0"/>
              <a:t>. </a:t>
            </a:r>
            <a:r>
              <a:rPr lang="ko-KR" altLang="en-US" dirty="0" err="1"/>
              <a:t>오사카국제대를</a:t>
            </a:r>
            <a:r>
              <a:rPr lang="ko-KR" altLang="en-US" dirty="0"/>
              <a:t> 계기로 우리는 미션을 더욱 더 </a:t>
            </a:r>
            <a:r>
              <a:rPr lang="ko-KR" altLang="en-US" dirty="0" smtClean="0"/>
              <a:t>열심히 </a:t>
            </a:r>
            <a:r>
              <a:rPr lang="ko-KR" altLang="en-US" dirty="0"/>
              <a:t>하게 되었다</a:t>
            </a:r>
            <a:r>
              <a:rPr lang="en-US" altLang="ko-KR" dirty="0"/>
              <a:t>. </a:t>
            </a:r>
            <a:r>
              <a:rPr lang="ko-KR" altLang="en-US" dirty="0"/>
              <a:t>물론 돌아갈 때는 </a:t>
            </a:r>
            <a:r>
              <a:rPr lang="ko-KR" altLang="en-US" dirty="0" smtClean="0"/>
              <a:t>지하철을 타고 </a:t>
            </a:r>
            <a:r>
              <a:rPr lang="ko-KR" altLang="en-US" dirty="0"/>
              <a:t>갔다</a:t>
            </a:r>
            <a:r>
              <a:rPr lang="en-US" altLang="ko-KR" dirty="0"/>
              <a:t>. </a:t>
            </a:r>
            <a:r>
              <a:rPr lang="ko-KR" altLang="en-US" dirty="0"/>
              <a:t>그래도 숙소까지 정해진 시간 때문에 뛰게 되어서 우리들의 표정은 일그러져 있었다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7" name="오른쪽 화살표 6"/>
          <p:cNvSpPr/>
          <p:nvPr/>
        </p:nvSpPr>
        <p:spPr>
          <a:xfrm rot="1430851">
            <a:off x="449755" y="636143"/>
            <a:ext cx="979041" cy="769169"/>
          </a:xfrm>
          <a:prstGeom prst="rightArrow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 rot="1415958">
            <a:off x="453405" y="803929"/>
            <a:ext cx="10670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dirty="0" smtClean="0"/>
              <a:t>미션 </a:t>
            </a:r>
            <a:r>
              <a:rPr lang="en-US" altLang="ko-KR" sz="2000" b="1" dirty="0" smtClean="0"/>
              <a:t>2</a:t>
            </a:r>
            <a:endParaRPr lang="ko-KR" altLang="en-US" sz="2000" b="1" dirty="0"/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3" name="그림 22" descr="길묻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2643182"/>
            <a:ext cx="1928794" cy="1446596"/>
          </a:xfrm>
          <a:prstGeom prst="rect">
            <a:avLst/>
          </a:prstGeom>
        </p:spPr>
      </p:pic>
      <p:pic>
        <p:nvPicPr>
          <p:cNvPr id="24" name="그림 23" descr="또묻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28860" y="2857496"/>
            <a:ext cx="1928794" cy="1446596"/>
          </a:xfrm>
          <a:prstGeom prst="rect">
            <a:avLst/>
          </a:prstGeom>
        </p:spPr>
      </p:pic>
      <p:pic>
        <p:nvPicPr>
          <p:cNvPr id="25" name="그림 24" descr="또또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00298" y="4572008"/>
            <a:ext cx="1857356" cy="1393017"/>
          </a:xfrm>
          <a:prstGeom prst="rect">
            <a:avLst/>
          </a:prstGeom>
        </p:spPr>
      </p:pic>
      <p:pic>
        <p:nvPicPr>
          <p:cNvPr id="28" name="그림 27" descr="발견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5720" y="5072074"/>
            <a:ext cx="2071670" cy="1500198"/>
          </a:xfrm>
          <a:prstGeom prst="rect">
            <a:avLst/>
          </a:prstGeom>
        </p:spPr>
      </p:pic>
      <p:sp>
        <p:nvSpPr>
          <p:cNvPr id="29" name="위로 구부러진 화살표 28"/>
          <p:cNvSpPr/>
          <p:nvPr/>
        </p:nvSpPr>
        <p:spPr>
          <a:xfrm rot="2330203">
            <a:off x="1927060" y="4116184"/>
            <a:ext cx="679225" cy="233908"/>
          </a:xfrm>
          <a:prstGeom prst="curvedUpArrow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522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22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8" name="직사각형 37"/>
          <p:cNvSpPr/>
          <p:nvPr/>
        </p:nvSpPr>
        <p:spPr>
          <a:xfrm>
            <a:off x="7286644" y="4286256"/>
            <a:ext cx="1500198" cy="2143140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2227" name="_x189150400" descr="EMB00000e30769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3438" y="3214686"/>
            <a:ext cx="3905277" cy="2928958"/>
          </a:xfrm>
          <a:prstGeom prst="rect">
            <a:avLst/>
          </a:prstGeom>
          <a:noFill/>
        </p:spPr>
      </p:pic>
      <p:sp>
        <p:nvSpPr>
          <p:cNvPr id="36" name="아래쪽 화살표 35"/>
          <p:cNvSpPr/>
          <p:nvPr/>
        </p:nvSpPr>
        <p:spPr>
          <a:xfrm>
            <a:off x="3286116" y="4214818"/>
            <a:ext cx="214314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왼쪽으로 구부러진 화살표 36"/>
          <p:cNvSpPr/>
          <p:nvPr/>
        </p:nvSpPr>
        <p:spPr>
          <a:xfrm rot="3242193">
            <a:off x="2487097" y="5912515"/>
            <a:ext cx="286303" cy="64294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786050" y="6215082"/>
            <a:ext cx="7858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b="1" dirty="0" smtClean="0"/>
              <a:t>발견</a:t>
            </a:r>
            <a:r>
              <a:rPr lang="en-US" altLang="ko-KR" sz="1600" b="1" dirty="0" smtClean="0"/>
              <a:t>!!!</a:t>
            </a:r>
            <a:endParaRPr lang="ko-KR" altLang="en-US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내용 개체 틀 5" descr="110345794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8" name="제목 7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ko-KR" sz="4000" dirty="0" smtClean="0"/>
              <a:t>(3) </a:t>
            </a:r>
            <a:r>
              <a:rPr lang="ko-KR" altLang="en-US" sz="4000" dirty="0" smtClean="0"/>
              <a:t>학교 미션</a:t>
            </a:r>
            <a:endParaRPr lang="ko-KR" alt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928662" y="1071546"/>
            <a:ext cx="442915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 smtClean="0"/>
              <a:t>          </a:t>
            </a:r>
            <a:r>
              <a:rPr lang="ko-KR" altLang="en-US" sz="2800" b="1" dirty="0" err="1" smtClean="0"/>
              <a:t>고베대</a:t>
            </a:r>
            <a:r>
              <a:rPr lang="ko-KR" altLang="en-US" sz="2800" dirty="0" smtClean="0"/>
              <a:t> </a:t>
            </a:r>
            <a:endParaRPr lang="en-US" altLang="ko-KR" sz="2800" dirty="0" smtClean="0"/>
          </a:p>
          <a:p>
            <a:r>
              <a:rPr lang="en-US" altLang="ko-KR" sz="2800" dirty="0" smtClean="0"/>
              <a:t> </a:t>
            </a:r>
            <a:r>
              <a:rPr lang="ko-KR" altLang="en-US" sz="2000" dirty="0" err="1"/>
              <a:t>고베대를</a:t>
            </a:r>
            <a:r>
              <a:rPr lang="ko-KR" altLang="en-US" sz="2000" dirty="0"/>
              <a:t> 그나마 일찍 찾아 </a:t>
            </a:r>
            <a:r>
              <a:rPr lang="ko-KR" altLang="en-US" sz="2000" dirty="0" smtClean="0"/>
              <a:t>국제대학 때의 </a:t>
            </a:r>
            <a:r>
              <a:rPr lang="ko-KR" altLang="en-US" sz="2000" dirty="0"/>
              <a:t>고통을 잠시나마 잊게 해주었다</a:t>
            </a:r>
            <a:r>
              <a:rPr lang="en-US" altLang="ko-KR" sz="2000" dirty="0"/>
              <a:t>. </a:t>
            </a:r>
            <a:r>
              <a:rPr lang="ko-KR" altLang="en-US" sz="2000" dirty="0" smtClean="0"/>
              <a:t>우리는 앞으로 다가 올 고통을 모른 채 </a:t>
            </a:r>
            <a:r>
              <a:rPr lang="ko-KR" altLang="en-US" sz="2000" dirty="0"/>
              <a:t>미션을 향해 달려갔다</a:t>
            </a:r>
            <a:r>
              <a:rPr lang="en-US" altLang="ko-KR" sz="2000" dirty="0"/>
              <a:t>. </a:t>
            </a:r>
            <a:r>
              <a:rPr lang="ko-KR" altLang="en-US" sz="2000" dirty="0"/>
              <a:t>직원분과 함께 찍은 사진</a:t>
            </a:r>
            <a:r>
              <a:rPr lang="en-US" altLang="ko-KR" sz="2000" dirty="0"/>
              <a:t>, </a:t>
            </a:r>
            <a:r>
              <a:rPr lang="ko-KR" altLang="en-US" sz="2000" dirty="0"/>
              <a:t>이학부라는 명패사진이다</a:t>
            </a:r>
            <a:r>
              <a:rPr lang="en-US" altLang="ko-KR" sz="2000" dirty="0"/>
              <a:t>. </a:t>
            </a:r>
            <a:r>
              <a:rPr lang="ko-KR" altLang="en-US" sz="2000" dirty="0"/>
              <a:t>대학교마다의 분위기가 사뭇 달랐다</a:t>
            </a:r>
            <a:r>
              <a:rPr lang="en-US" altLang="ko-KR" sz="2000" dirty="0" smtClean="0"/>
              <a:t>.</a:t>
            </a:r>
            <a:endParaRPr lang="ko-KR" altLang="en-US" dirty="0"/>
          </a:p>
        </p:txBody>
      </p:sp>
      <p:sp>
        <p:nvSpPr>
          <p:cNvPr id="7" name="오른쪽 화살표 6"/>
          <p:cNvSpPr/>
          <p:nvPr/>
        </p:nvSpPr>
        <p:spPr>
          <a:xfrm rot="1430851">
            <a:off x="756606" y="665123"/>
            <a:ext cx="979041" cy="769169"/>
          </a:xfrm>
          <a:prstGeom prst="rightArrow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 rot="1415958">
            <a:off x="760256" y="832909"/>
            <a:ext cx="10670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dirty="0" smtClean="0"/>
              <a:t>미션 </a:t>
            </a:r>
            <a:r>
              <a:rPr lang="en-US" altLang="ko-KR" sz="2000" b="1" dirty="0" smtClean="0"/>
              <a:t>3</a:t>
            </a:r>
            <a:endParaRPr lang="ko-KR" altLang="en-US" sz="2000" b="1" dirty="0"/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12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51201" name="_x188913616" descr="EMB00000e30769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1071546"/>
            <a:ext cx="2951609" cy="3929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120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51203" name="_x188823408" descr="EMB00000e30769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3857628"/>
            <a:ext cx="4500594" cy="25341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내용 개체 틀 5" descr="110345794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8" name="제목 7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ko-KR" sz="4000" dirty="0" smtClean="0"/>
              <a:t>(3) </a:t>
            </a:r>
            <a:r>
              <a:rPr lang="ko-KR" altLang="en-US" sz="4000" dirty="0" smtClean="0"/>
              <a:t>학교 미션</a:t>
            </a:r>
            <a:endParaRPr lang="ko-KR" alt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285720" y="714356"/>
            <a:ext cx="828680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 smtClean="0"/>
              <a:t>            </a:t>
            </a:r>
            <a:endParaRPr lang="en-US" altLang="ko-KR" sz="2400" b="1" dirty="0" smtClean="0"/>
          </a:p>
          <a:p>
            <a:r>
              <a:rPr lang="en-US" altLang="ko-KR" sz="2400" b="1" dirty="0"/>
              <a:t> </a:t>
            </a:r>
            <a:r>
              <a:rPr lang="en-US" altLang="ko-KR" sz="2400" b="1" dirty="0" smtClean="0"/>
              <a:t>          </a:t>
            </a:r>
            <a:r>
              <a:rPr lang="ko-KR" altLang="en-US" sz="2400" b="1" dirty="0" err="1" smtClean="0"/>
              <a:t>교토대</a:t>
            </a:r>
            <a:r>
              <a:rPr lang="ko-KR" altLang="en-US" sz="2400" dirty="0" smtClean="0"/>
              <a:t> </a:t>
            </a:r>
            <a:r>
              <a:rPr lang="en-US" altLang="ko-KR" dirty="0"/>
              <a:t>: </a:t>
            </a:r>
            <a:r>
              <a:rPr lang="ko-KR" altLang="en-US" dirty="0"/>
              <a:t>다른 대학에 비해 많은 추억을 가지고 간 곳이다</a:t>
            </a:r>
            <a:r>
              <a:rPr lang="en-US" altLang="ko-KR" dirty="0"/>
              <a:t>. </a:t>
            </a:r>
            <a:r>
              <a:rPr lang="ko-KR" altLang="en-US" dirty="0"/>
              <a:t>학생들과 단체사진을 찍었다</a:t>
            </a:r>
            <a:r>
              <a:rPr lang="en-US" altLang="ko-KR" dirty="0"/>
              <a:t>. </a:t>
            </a:r>
            <a:r>
              <a:rPr lang="ko-KR" altLang="en-US" dirty="0"/>
              <a:t>그리고 그들이 한국말로 “안녕”이라고 인사하는 등 해맑은 모습이 너무 좋았다</a:t>
            </a:r>
            <a:r>
              <a:rPr lang="en-US" altLang="ko-KR" dirty="0"/>
              <a:t>. </a:t>
            </a:r>
            <a:r>
              <a:rPr lang="ko-KR" altLang="en-US" dirty="0"/>
              <a:t>그리고 </a:t>
            </a:r>
            <a:r>
              <a:rPr lang="ko-KR" altLang="en-US" dirty="0" err="1" smtClean="0"/>
              <a:t>교토대</a:t>
            </a:r>
            <a:r>
              <a:rPr lang="ko-KR" altLang="en-US" dirty="0" smtClean="0"/>
              <a:t> 수학과 학과장님과 </a:t>
            </a:r>
            <a:r>
              <a:rPr lang="ko-KR" altLang="en-US" dirty="0"/>
              <a:t>사진을 찍었다</a:t>
            </a:r>
            <a:r>
              <a:rPr lang="en-US" altLang="ko-KR" dirty="0"/>
              <a:t>. </a:t>
            </a:r>
            <a:r>
              <a:rPr lang="ko-KR" altLang="en-US" dirty="0"/>
              <a:t>그 분의 미소와 그가 써준 종이의 내용을 통해 더욱 더 이번 미션에 대해 뿌듯함이 느껴졌다</a:t>
            </a:r>
            <a:r>
              <a:rPr lang="en-US" altLang="ko-KR" dirty="0"/>
              <a:t>.</a:t>
            </a:r>
          </a:p>
          <a:p>
            <a:endParaRPr lang="ko-KR" altLang="en-US" dirty="0"/>
          </a:p>
        </p:txBody>
      </p:sp>
      <p:sp>
        <p:nvSpPr>
          <p:cNvPr id="7" name="오른쪽 화살표 6"/>
          <p:cNvSpPr/>
          <p:nvPr/>
        </p:nvSpPr>
        <p:spPr>
          <a:xfrm rot="1430851">
            <a:off x="449755" y="636143"/>
            <a:ext cx="979041" cy="769169"/>
          </a:xfrm>
          <a:prstGeom prst="rightArrow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 rot="1415958">
            <a:off x="453405" y="803929"/>
            <a:ext cx="10670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dirty="0" smtClean="0"/>
              <a:t>미션 </a:t>
            </a:r>
            <a:r>
              <a:rPr lang="en-US" altLang="ko-KR" sz="2000" b="1" dirty="0" smtClean="0"/>
              <a:t>4</a:t>
            </a:r>
            <a:endParaRPr lang="ko-KR" altLang="en-US" sz="2000" b="1" dirty="0"/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3" name="직사각형 32"/>
          <p:cNvSpPr/>
          <p:nvPr/>
        </p:nvSpPr>
        <p:spPr>
          <a:xfrm>
            <a:off x="285720" y="3929066"/>
            <a:ext cx="2571768" cy="1071570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5" name="직사각형 34"/>
          <p:cNvSpPr/>
          <p:nvPr/>
        </p:nvSpPr>
        <p:spPr>
          <a:xfrm>
            <a:off x="4143372" y="3429000"/>
            <a:ext cx="3786214" cy="500066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9153" name="_x188939376" descr="EMB00000e30769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714620"/>
            <a:ext cx="3857652" cy="2167937"/>
          </a:xfrm>
          <a:prstGeom prst="rect">
            <a:avLst/>
          </a:prstGeom>
          <a:noFill/>
        </p:spPr>
      </p:pic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49157" name="_x188967536" descr="EMB00000e30769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14546" y="5214950"/>
            <a:ext cx="1739926" cy="1304945"/>
          </a:xfrm>
          <a:prstGeom prst="rect">
            <a:avLst/>
          </a:prstGeom>
          <a:noFill/>
        </p:spPr>
      </p:pic>
      <p:pic>
        <p:nvPicPr>
          <p:cNvPr id="49155" name="_x184068120" descr="EMB00000e30769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14744" y="3571876"/>
            <a:ext cx="4929222" cy="27701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내용 개체 틀 5" descr="110345794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7" name="직사각형 6"/>
          <p:cNvSpPr/>
          <p:nvPr/>
        </p:nvSpPr>
        <p:spPr>
          <a:xfrm>
            <a:off x="0" y="428604"/>
            <a:ext cx="9144000" cy="857256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ko-KR" dirty="0" smtClean="0">
                <a:solidFill>
                  <a:schemeClr val="bg1"/>
                </a:solidFill>
              </a:rPr>
              <a:t>Contents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034" y="1643050"/>
            <a:ext cx="471490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ko-KR" altLang="en-US" sz="2800" dirty="0" smtClean="0"/>
              <a:t>지역 소개</a:t>
            </a:r>
            <a:endParaRPr lang="en-US" altLang="ko-KR" sz="2800" dirty="0" smtClean="0"/>
          </a:p>
          <a:p>
            <a:pPr marL="342900" indent="-342900"/>
            <a:endParaRPr lang="en-US" altLang="ko-KR" sz="2800" dirty="0" smtClean="0"/>
          </a:p>
          <a:p>
            <a:pPr marL="342900" indent="-342900"/>
            <a:r>
              <a:rPr lang="en-US" altLang="ko-KR" sz="2800" dirty="0" smtClean="0"/>
              <a:t>2. Mission project</a:t>
            </a:r>
          </a:p>
          <a:p>
            <a:pPr marL="342900" indent="-342900"/>
            <a:r>
              <a:rPr lang="en-US" altLang="ko-KR" sz="2800" dirty="0"/>
              <a:t> </a:t>
            </a:r>
            <a:r>
              <a:rPr lang="en-US" altLang="ko-KR" sz="2800" dirty="0" smtClean="0"/>
              <a:t>  1) </a:t>
            </a:r>
            <a:r>
              <a:rPr lang="ko-KR" altLang="en-US" sz="2800" dirty="0" smtClean="0"/>
              <a:t>오사카 </a:t>
            </a:r>
            <a:endParaRPr lang="en-US" altLang="ko-KR" sz="2800" dirty="0" smtClean="0"/>
          </a:p>
          <a:p>
            <a:pPr marL="342900" indent="-342900"/>
            <a:r>
              <a:rPr lang="en-US" altLang="ko-KR" sz="2800" dirty="0"/>
              <a:t> </a:t>
            </a:r>
            <a:r>
              <a:rPr lang="en-US" altLang="ko-KR" sz="2800" dirty="0" smtClean="0"/>
              <a:t>  2) </a:t>
            </a:r>
            <a:r>
              <a:rPr lang="ko-KR" altLang="en-US" sz="2800" dirty="0" err="1" smtClean="0"/>
              <a:t>간사이</a:t>
            </a:r>
            <a:endParaRPr lang="en-US" altLang="ko-KR" sz="2800" dirty="0" smtClean="0"/>
          </a:p>
          <a:p>
            <a:pPr marL="342900" indent="-342900"/>
            <a:r>
              <a:rPr lang="en-US" altLang="ko-KR" sz="2800" dirty="0"/>
              <a:t> </a:t>
            </a:r>
            <a:r>
              <a:rPr lang="en-US" altLang="ko-KR" sz="2800" dirty="0" smtClean="0"/>
              <a:t>  3) </a:t>
            </a:r>
            <a:r>
              <a:rPr lang="ko-KR" altLang="en-US" sz="2800" dirty="0" smtClean="0"/>
              <a:t>학교</a:t>
            </a:r>
            <a:endParaRPr lang="en-US" altLang="ko-KR" sz="2800" dirty="0" smtClean="0"/>
          </a:p>
          <a:p>
            <a:pPr marL="342900" indent="-342900"/>
            <a:endParaRPr lang="en-US" altLang="ko-KR" sz="2800" dirty="0" smtClean="0"/>
          </a:p>
          <a:p>
            <a:pPr marL="342900" indent="-342900"/>
            <a:r>
              <a:rPr lang="en-US" altLang="ko-KR" sz="2800" dirty="0" smtClean="0"/>
              <a:t>3. </a:t>
            </a:r>
            <a:r>
              <a:rPr lang="ko-KR" altLang="en-US" sz="2800" dirty="0" smtClean="0"/>
              <a:t>그 외의 여행지</a:t>
            </a:r>
            <a:endParaRPr lang="en-US" altLang="ko-KR" sz="2800" dirty="0" smtClean="0"/>
          </a:p>
          <a:p>
            <a:pPr marL="342900" indent="-342900"/>
            <a:endParaRPr lang="en-US" altLang="ko-KR" sz="2800" dirty="0" smtClean="0"/>
          </a:p>
          <a:p>
            <a:pPr marL="342900" indent="-342900"/>
            <a:r>
              <a:rPr lang="en-US" altLang="ko-KR" sz="2800" dirty="0" smtClean="0"/>
              <a:t>4. </a:t>
            </a:r>
            <a:r>
              <a:rPr lang="ko-KR" altLang="en-US" sz="2800" dirty="0" smtClean="0"/>
              <a:t>일본</a:t>
            </a:r>
            <a:r>
              <a:rPr lang="ko-KR" altLang="en-US" sz="2800" dirty="0" smtClean="0"/>
              <a:t>생활에서 </a:t>
            </a:r>
            <a:r>
              <a:rPr lang="ko-KR" altLang="en-US" sz="2800" dirty="0" err="1" smtClean="0"/>
              <a:t>느낀점</a:t>
            </a:r>
            <a:endParaRPr lang="ko-KR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내용 개체 틀 5" descr="110345794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8" name="제목 7"/>
          <p:cNvSpPr>
            <a:spLocks noGrp="1"/>
          </p:cNvSpPr>
          <p:nvPr>
            <p:ph type="title"/>
          </p:nvPr>
        </p:nvSpPr>
        <p:spPr>
          <a:xfrm>
            <a:off x="357158" y="14285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ko-KR" sz="4000" dirty="0" smtClean="0"/>
              <a:t>(3) </a:t>
            </a:r>
            <a:r>
              <a:rPr lang="ko-KR" altLang="en-US" sz="4000" dirty="0" smtClean="0"/>
              <a:t>학교 미션</a:t>
            </a:r>
            <a:endParaRPr lang="ko-KR" alt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285720" y="714356"/>
            <a:ext cx="5214974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 smtClean="0"/>
              <a:t>            </a:t>
            </a:r>
            <a:endParaRPr lang="en-US" altLang="ko-KR" sz="2400" b="1" dirty="0" smtClean="0"/>
          </a:p>
          <a:p>
            <a:r>
              <a:rPr lang="en-US" altLang="ko-KR" sz="2400" b="1" dirty="0"/>
              <a:t> </a:t>
            </a:r>
            <a:r>
              <a:rPr lang="en-US" altLang="ko-KR" sz="2400" b="1" dirty="0" smtClean="0"/>
              <a:t>         </a:t>
            </a:r>
            <a:r>
              <a:rPr lang="ko-KR" altLang="en-US" sz="2400" b="1" dirty="0" smtClean="0"/>
              <a:t>조선인민족대학</a:t>
            </a:r>
            <a:endParaRPr lang="en-US" altLang="ko-KR" sz="2400" b="1" dirty="0" smtClean="0"/>
          </a:p>
          <a:p>
            <a:r>
              <a:rPr lang="en-US" altLang="ko-KR" sz="2400" dirty="0" smtClean="0"/>
              <a:t> </a:t>
            </a:r>
            <a:r>
              <a:rPr lang="ko-KR" altLang="en-US" sz="2000" dirty="0"/>
              <a:t>한인타운을 지나 민족대학교를 찾았다</a:t>
            </a:r>
            <a:r>
              <a:rPr lang="en-US" altLang="ko-KR" sz="2000" dirty="0"/>
              <a:t>. </a:t>
            </a:r>
            <a:r>
              <a:rPr lang="ko-KR" altLang="en-US" sz="2000" dirty="0"/>
              <a:t>나름 국제대의 고통을 다시 되살려준 </a:t>
            </a:r>
            <a:r>
              <a:rPr lang="ko-KR" altLang="en-US" sz="2000" dirty="0" smtClean="0"/>
              <a:t>곳 이였다</a:t>
            </a:r>
            <a:r>
              <a:rPr lang="en-US" altLang="ko-KR" sz="2000" dirty="0"/>
              <a:t>. </a:t>
            </a:r>
            <a:r>
              <a:rPr lang="ko-KR" altLang="en-US" sz="2000" dirty="0"/>
              <a:t>한국인을</a:t>
            </a:r>
            <a:r>
              <a:rPr lang="en-US" altLang="ko-KR" sz="2000" dirty="0"/>
              <a:t>, </a:t>
            </a:r>
            <a:r>
              <a:rPr lang="ko-KR" altLang="en-US" sz="2000" dirty="0"/>
              <a:t>같은 핏줄을 만나 나름 위로가 되었다</a:t>
            </a:r>
            <a:r>
              <a:rPr lang="en-US" altLang="ko-KR" sz="2000" dirty="0"/>
              <a:t>. </a:t>
            </a:r>
            <a:r>
              <a:rPr lang="ko-KR" altLang="en-US" sz="2000" dirty="0"/>
              <a:t>학교 가르쳐 준다고 같이 간 자전거 타신 아주머니</a:t>
            </a:r>
            <a:r>
              <a:rPr lang="en-US" altLang="ko-KR" sz="2000" dirty="0"/>
              <a:t>(</a:t>
            </a:r>
            <a:r>
              <a:rPr lang="ko-KR" altLang="en-US" sz="2000" dirty="0"/>
              <a:t>따라 오라고 </a:t>
            </a:r>
            <a:r>
              <a:rPr lang="ko-KR" altLang="en-US" sz="2000" dirty="0" smtClean="0"/>
              <a:t>뛰게 한 </a:t>
            </a:r>
            <a:r>
              <a:rPr lang="ko-KR" altLang="en-US" sz="2000" dirty="0"/>
              <a:t>그 고통</a:t>
            </a:r>
            <a:r>
              <a:rPr lang="en-US" altLang="ko-KR" sz="2000" dirty="0"/>
              <a:t>), </a:t>
            </a:r>
            <a:r>
              <a:rPr lang="ko-KR" altLang="en-US" sz="2000" dirty="0"/>
              <a:t>가게 아주머니가 길을 가르쳐 주는 등 훈훈한 말을 그 분들의 따뜻한 마음은 아직도 잊지 못한다</a:t>
            </a:r>
            <a:r>
              <a:rPr lang="en-US" altLang="ko-KR" sz="2000" dirty="0"/>
              <a:t>.</a:t>
            </a:r>
          </a:p>
          <a:p>
            <a:endParaRPr lang="ko-KR" altLang="en-US" dirty="0"/>
          </a:p>
        </p:txBody>
      </p:sp>
      <p:sp>
        <p:nvSpPr>
          <p:cNvPr id="7" name="오른쪽 화살표 6"/>
          <p:cNvSpPr/>
          <p:nvPr/>
        </p:nvSpPr>
        <p:spPr>
          <a:xfrm rot="1430851">
            <a:off x="327977" y="665123"/>
            <a:ext cx="979041" cy="769169"/>
          </a:xfrm>
          <a:prstGeom prst="rightArrow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 rot="1415958">
            <a:off x="331627" y="832909"/>
            <a:ext cx="10670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dirty="0" smtClean="0"/>
              <a:t>미션 </a:t>
            </a:r>
            <a:r>
              <a:rPr lang="en-US" altLang="ko-KR" sz="2000" b="1" dirty="0"/>
              <a:t>5</a:t>
            </a:r>
            <a:endParaRPr lang="ko-KR" altLang="en-US" sz="2000" b="1" dirty="0"/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53249" name="_x188826696" descr="EMB00000e30769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1571612"/>
            <a:ext cx="2928958" cy="4953035"/>
          </a:xfrm>
          <a:prstGeom prst="rect">
            <a:avLst/>
          </a:prstGeom>
          <a:noFill/>
        </p:spPr>
      </p:pic>
      <p:sp>
        <p:nvSpPr>
          <p:cNvPr id="532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53251" name="_x188933272" descr="EMB00000e30769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5918" y="3786190"/>
            <a:ext cx="3643338" cy="2732504"/>
          </a:xfrm>
          <a:prstGeom prst="rect">
            <a:avLst/>
          </a:prstGeom>
          <a:noFill/>
        </p:spPr>
      </p:pic>
      <p:sp>
        <p:nvSpPr>
          <p:cNvPr id="29" name="타원형 설명선 28"/>
          <p:cNvSpPr/>
          <p:nvPr/>
        </p:nvSpPr>
        <p:spPr>
          <a:xfrm>
            <a:off x="285720" y="5072074"/>
            <a:ext cx="1428760" cy="1214446"/>
          </a:xfrm>
          <a:prstGeom prst="wedgeEllipseCallout">
            <a:avLst>
              <a:gd name="adj1" fmla="val 69913"/>
              <a:gd name="adj2" fmla="val -6048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285720" y="5357826"/>
            <a:ext cx="1428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 smtClean="0"/>
              <a:t>조선인 민족 대학 정문</a:t>
            </a:r>
            <a:endParaRPr lang="ko-KR" altLang="en-US" b="1" dirty="0"/>
          </a:p>
        </p:txBody>
      </p:sp>
      <p:sp>
        <p:nvSpPr>
          <p:cNvPr id="31" name="타원형 설명선 30"/>
          <p:cNvSpPr/>
          <p:nvPr/>
        </p:nvSpPr>
        <p:spPr>
          <a:xfrm>
            <a:off x="7215206" y="714356"/>
            <a:ext cx="1285884" cy="714380"/>
          </a:xfrm>
          <a:prstGeom prst="wedgeEllipseCallout">
            <a:avLst>
              <a:gd name="adj1" fmla="val -48534"/>
              <a:gd name="adj2" fmla="val 8111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7286644" y="928670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 smtClean="0"/>
              <a:t>한인 타운</a:t>
            </a:r>
            <a:endParaRPr lang="ko-KR" altLang="en-US" b="1" dirty="0"/>
          </a:p>
        </p:txBody>
      </p:sp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내용 개체 틀 5" descr="110345794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3" name="직사각형 22"/>
          <p:cNvSpPr/>
          <p:nvPr/>
        </p:nvSpPr>
        <p:spPr>
          <a:xfrm>
            <a:off x="6715140" y="4786322"/>
            <a:ext cx="2143140" cy="1714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57158" y="5286388"/>
            <a:ext cx="82867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6600" b="1" dirty="0" smtClean="0">
                <a:latin typeface="+mn-ea"/>
              </a:rPr>
              <a:t>MISSION  </a:t>
            </a:r>
            <a:r>
              <a:rPr lang="en-US" altLang="ko-KR" sz="6600" b="1" dirty="0" smtClean="0">
                <a:solidFill>
                  <a:srgbClr val="FF0000"/>
                </a:solidFill>
                <a:latin typeface="+mn-ea"/>
              </a:rPr>
              <a:t>SUCCESS </a:t>
            </a:r>
            <a:endParaRPr lang="ko-KR" altLang="en-US" sz="6600" b="1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7" name="_x188847368" descr="EMB00000e30767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2143116"/>
            <a:ext cx="1398038" cy="195522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" name="_x188873136" descr="EMB00000e30768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316606">
            <a:off x="4682404" y="3910905"/>
            <a:ext cx="1335354" cy="100151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1" name="_x188846472" descr="EMB00000e30768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10" y="3643314"/>
            <a:ext cx="1831412" cy="12858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2" name="_x188913904" descr="EMB00000e30768a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428896">
            <a:off x="843565" y="2359327"/>
            <a:ext cx="1241530" cy="10061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_x188830072" descr="EMB00000e3076a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43174" y="571480"/>
            <a:ext cx="1732035" cy="14287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4" name="_x183969448" descr="EMB00000e3076a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00826" y="500042"/>
            <a:ext cx="1775203" cy="12858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6" name="_x32505240" descr="EMB00000e30768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43438" y="642918"/>
            <a:ext cx="1715375" cy="12858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_x189150400" descr="EMB00000e30769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71472" y="571480"/>
            <a:ext cx="1785950" cy="13394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9" name="_x184068120" descr="EMB00000e307699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512164">
            <a:off x="6348600" y="4058584"/>
            <a:ext cx="1817701" cy="97224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_x188950960" descr="EMB00000e3076a6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360543">
            <a:off x="2757552" y="4082215"/>
            <a:ext cx="1608535" cy="9048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" name="_x188933272" descr="EMB00000e3076a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 rot="339549">
            <a:off x="4500562" y="2285992"/>
            <a:ext cx="1785950" cy="133891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" name="_x188841384" descr="EMB00000e30767f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786578" y="2071678"/>
            <a:ext cx="1466088" cy="195282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내용 개체 틀 5" descr="110345794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8" name="제목 7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altLang="ko-KR" sz="4000" dirty="0" smtClean="0"/>
              <a:t>3. </a:t>
            </a:r>
            <a:r>
              <a:rPr lang="ko-KR" altLang="en-US" sz="4000" dirty="0" smtClean="0"/>
              <a:t>그 외의 여행지</a:t>
            </a:r>
            <a:endParaRPr lang="ko-KR" alt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1142984"/>
            <a:ext cx="500066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 err="1"/>
              <a:t>천수사</a:t>
            </a:r>
            <a:r>
              <a:rPr lang="ko-KR" altLang="en-US" dirty="0"/>
              <a:t> </a:t>
            </a:r>
            <a:r>
              <a:rPr lang="en-US" altLang="ko-KR" dirty="0"/>
              <a:t>: </a:t>
            </a:r>
            <a:r>
              <a:rPr lang="ko-KR" altLang="en-US" sz="2000" dirty="0"/>
              <a:t>사람들이 많이 찾는 관광지 중 하나로 그 규모와 넓이는 상당히 넓었다</a:t>
            </a:r>
            <a:r>
              <a:rPr lang="en-US" altLang="ko-KR" sz="2000" dirty="0"/>
              <a:t>. </a:t>
            </a:r>
            <a:r>
              <a:rPr lang="ko-KR" altLang="en-US" sz="2000" dirty="0"/>
              <a:t>중간 중간에 시식으로 주는 일본 </a:t>
            </a:r>
            <a:r>
              <a:rPr lang="ko-KR" altLang="en-US" sz="2000" dirty="0" err="1"/>
              <a:t>전통떡이</a:t>
            </a:r>
            <a:r>
              <a:rPr lang="ko-KR" altLang="en-US" sz="2000" dirty="0"/>
              <a:t> 있었는데 그 맛은 쫀듯한 찹쌀떡의 느낌이 낫다</a:t>
            </a:r>
            <a:r>
              <a:rPr lang="en-US" altLang="ko-KR" sz="2000" dirty="0"/>
              <a:t>. 1,000</a:t>
            </a:r>
            <a:r>
              <a:rPr lang="ko-KR" altLang="en-US" sz="2000" dirty="0"/>
              <a:t>년 동안 일본 정치의 중심지였던 만큼 역사와 문화유적지가 많아 도시 전체가 세계문화유산이다</a:t>
            </a:r>
            <a:r>
              <a:rPr lang="en-US" altLang="ko-KR" sz="2000" dirty="0"/>
              <a:t>.</a:t>
            </a:r>
          </a:p>
          <a:p>
            <a:endParaRPr lang="ko-KR" altLang="en-US" sz="2000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214282" y="3714752"/>
            <a:ext cx="5643602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dirty="0" err="1"/>
              <a:t>시텐노지</a:t>
            </a:r>
            <a:r>
              <a:rPr lang="ko-KR" altLang="en-US" sz="2000" dirty="0"/>
              <a:t> </a:t>
            </a:r>
            <a:r>
              <a:rPr lang="en-US" altLang="ko-KR" sz="2000" dirty="0"/>
              <a:t>: </a:t>
            </a:r>
            <a:r>
              <a:rPr lang="ko-KR" altLang="en-US" sz="2000" dirty="0" err="1"/>
              <a:t>쇼토쿠태자가</a:t>
            </a:r>
            <a:r>
              <a:rPr lang="ko-KR" altLang="en-US" sz="2000" dirty="0"/>
              <a:t> 건립한 </a:t>
            </a:r>
            <a:r>
              <a:rPr lang="en-US" altLang="ko-KR" sz="2000" dirty="0"/>
              <a:t>7</a:t>
            </a:r>
            <a:r>
              <a:rPr lang="ko-KR" altLang="en-US" sz="2000" dirty="0"/>
              <a:t>개의 사찰 중 하나로 백제의 건설양식을 사용해 우리나라의 위상이 느껴졌다</a:t>
            </a:r>
            <a:r>
              <a:rPr lang="en-US" altLang="ko-KR" sz="2000" dirty="0"/>
              <a:t>. </a:t>
            </a:r>
            <a:endParaRPr lang="en-US" altLang="ko-KR" sz="2000" dirty="0" smtClean="0"/>
          </a:p>
          <a:p>
            <a:r>
              <a:rPr lang="ko-KR" altLang="en-US" sz="2000" dirty="0" smtClean="0"/>
              <a:t>교통편은 오사카시역</a:t>
            </a:r>
            <a:endParaRPr lang="en-US" altLang="ko-KR" sz="2000" dirty="0" smtClean="0"/>
          </a:p>
          <a:p>
            <a:r>
              <a:rPr lang="ko-KR" altLang="en-US" sz="2000" dirty="0" smtClean="0"/>
              <a:t>지하철 </a:t>
            </a:r>
            <a:r>
              <a:rPr lang="ko-KR" altLang="en-US" sz="2000" dirty="0" err="1"/>
              <a:t>다니마치센을</a:t>
            </a:r>
            <a:r>
              <a:rPr lang="ko-KR" altLang="en-US" sz="2000" dirty="0"/>
              <a:t> </a:t>
            </a:r>
            <a:endParaRPr lang="en-US" altLang="ko-KR" sz="2000" dirty="0" smtClean="0"/>
          </a:p>
          <a:p>
            <a:r>
              <a:rPr lang="ko-KR" altLang="en-US" sz="2000" dirty="0" smtClean="0"/>
              <a:t>이용하여 </a:t>
            </a:r>
            <a:r>
              <a:rPr lang="ko-KR" altLang="en-US" sz="2000" dirty="0"/>
              <a:t>간 곳이다</a:t>
            </a:r>
            <a:r>
              <a:rPr lang="en-US" altLang="ko-KR" sz="2000" dirty="0"/>
              <a:t>.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051" name="_x188905992" descr="EMB00000e30769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2928934"/>
            <a:ext cx="2286016" cy="3584762"/>
          </a:xfrm>
          <a:prstGeom prst="rect">
            <a:avLst/>
          </a:prstGeom>
          <a:noFill/>
        </p:spPr>
      </p:pic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053" name="_x188841080" descr="EMB00000e30769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4643446"/>
            <a:ext cx="2857520" cy="1608063"/>
          </a:xfrm>
          <a:prstGeom prst="rect">
            <a:avLst/>
          </a:prstGeom>
          <a:noFill/>
        </p:spPr>
      </p:pic>
      <p:sp>
        <p:nvSpPr>
          <p:cNvPr id="12" name="직사각형 11"/>
          <p:cNvSpPr/>
          <p:nvPr/>
        </p:nvSpPr>
        <p:spPr>
          <a:xfrm>
            <a:off x="357158" y="928670"/>
            <a:ext cx="8215370" cy="7143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055" name="_x188950984" descr="EMB00000e30769c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1071546"/>
            <a:ext cx="3357554" cy="1889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내용 개체 틀 5" descr="110345794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8" name="제목 7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altLang="ko-KR" sz="4000" dirty="0" smtClean="0"/>
              <a:t>3. </a:t>
            </a:r>
            <a:r>
              <a:rPr lang="ko-KR" altLang="en-US" sz="4000" dirty="0" smtClean="0"/>
              <a:t>그 외의 여행지</a:t>
            </a:r>
            <a:endParaRPr lang="ko-KR" alt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1142984"/>
            <a:ext cx="821537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 err="1"/>
              <a:t>아리시야마</a:t>
            </a:r>
            <a:r>
              <a:rPr lang="ko-KR" altLang="en-US" sz="2400" b="1" dirty="0"/>
              <a:t> 단풍 </a:t>
            </a:r>
            <a:r>
              <a:rPr lang="en-US" altLang="ko-KR" sz="2000" dirty="0"/>
              <a:t>: </a:t>
            </a:r>
            <a:r>
              <a:rPr lang="ko-KR" altLang="en-US" sz="2000" dirty="0"/>
              <a:t>단풍의 절경을 한 눈에 볼 수 있는 </a:t>
            </a:r>
            <a:r>
              <a:rPr lang="ko-KR" altLang="en-US" sz="2000" dirty="0" err="1"/>
              <a:t>곳이였다</a:t>
            </a:r>
            <a:r>
              <a:rPr lang="en-US" altLang="ko-KR" sz="2000" dirty="0"/>
              <a:t>. </a:t>
            </a:r>
            <a:r>
              <a:rPr lang="ko-KR" altLang="en-US" sz="2000" dirty="0"/>
              <a:t>역에서부터 </a:t>
            </a:r>
            <a:r>
              <a:rPr lang="ko-KR" altLang="en-US" sz="2000" dirty="0" err="1"/>
              <a:t>아리시야마</a:t>
            </a:r>
            <a:r>
              <a:rPr lang="ko-KR" altLang="en-US" sz="2000" dirty="0"/>
              <a:t> 도착하기 까지 그 단풍의 절경은 아름다웠다</a:t>
            </a:r>
            <a:r>
              <a:rPr lang="en-US" altLang="ko-KR" sz="2000" dirty="0"/>
              <a:t>. </a:t>
            </a:r>
            <a:r>
              <a:rPr lang="ko-KR" altLang="en-US" sz="2000" dirty="0"/>
              <a:t>긴 다리가 있었는데 거기에 인력거가 있어 색다른 느낌이 다소 풍겨졌다</a:t>
            </a:r>
            <a:r>
              <a:rPr lang="en-US" altLang="ko-KR" sz="2000" dirty="0"/>
              <a:t>.</a:t>
            </a:r>
          </a:p>
          <a:p>
            <a:endParaRPr lang="ko-KR" altLang="en-US" sz="2000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2" name="직사각형 11"/>
          <p:cNvSpPr/>
          <p:nvPr/>
        </p:nvSpPr>
        <p:spPr>
          <a:xfrm>
            <a:off x="357158" y="928670"/>
            <a:ext cx="8215370" cy="7143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52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55297" name="_x189021272" descr="EMB00000e30769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285992"/>
            <a:ext cx="3811658" cy="2143140"/>
          </a:xfrm>
          <a:prstGeom prst="rect">
            <a:avLst/>
          </a:prstGeom>
          <a:noFill/>
        </p:spPr>
      </p:pic>
      <p:sp>
        <p:nvSpPr>
          <p:cNvPr id="553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55301" name="_x183971648" descr="EMB00000e30769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30537" y="3714752"/>
            <a:ext cx="5131466" cy="2884571"/>
          </a:xfrm>
          <a:prstGeom prst="rect">
            <a:avLst/>
          </a:prstGeom>
          <a:noFill/>
        </p:spPr>
      </p:pic>
      <p:pic>
        <p:nvPicPr>
          <p:cNvPr id="55299" name="_x188952320" descr="EMB00000e30769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10" y="4643446"/>
            <a:ext cx="2702294" cy="1751076"/>
          </a:xfrm>
          <a:prstGeom prst="rect">
            <a:avLst/>
          </a:prstGeom>
          <a:noFill/>
        </p:spPr>
      </p:pic>
      <p:sp>
        <p:nvSpPr>
          <p:cNvPr id="5530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내용 개체 틀 5" descr="110345794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8" name="제목 7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altLang="ko-KR" sz="4000" dirty="0" smtClean="0"/>
              <a:t>3. </a:t>
            </a:r>
            <a:r>
              <a:rPr lang="ko-KR" altLang="en-US" sz="4000" dirty="0" smtClean="0"/>
              <a:t>그 외의 여행지</a:t>
            </a:r>
            <a:endParaRPr lang="ko-KR" alt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1142984"/>
            <a:ext cx="4714908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 err="1"/>
              <a:t>금각사</a:t>
            </a:r>
            <a:r>
              <a:rPr lang="ko-KR" altLang="en-US" sz="2400" dirty="0"/>
              <a:t> </a:t>
            </a:r>
            <a:r>
              <a:rPr lang="en-US" altLang="ko-KR" sz="2400" dirty="0"/>
              <a:t>: </a:t>
            </a:r>
            <a:r>
              <a:rPr lang="ko-KR" altLang="en-US" sz="2000" dirty="0"/>
              <a:t>금으로 된 사찰로 어느 사찰에 비해 관광객이 끊이지 않았다</a:t>
            </a:r>
            <a:r>
              <a:rPr lang="en-US" altLang="ko-KR" sz="2000" dirty="0"/>
              <a:t>. </a:t>
            </a:r>
            <a:r>
              <a:rPr lang="ko-KR" altLang="en-US" sz="2000" dirty="0"/>
              <a:t>해질녘 </a:t>
            </a:r>
            <a:r>
              <a:rPr lang="ko-KR" altLang="en-US" sz="2000" dirty="0" err="1"/>
              <a:t>무릅</a:t>
            </a:r>
            <a:r>
              <a:rPr lang="ko-KR" altLang="en-US" sz="2000" dirty="0"/>
              <a:t> 그 주변 배경과 물에 비치는 금각사의 모습은 너무나 아름 </a:t>
            </a:r>
            <a:r>
              <a:rPr lang="ko-KR" altLang="en-US" sz="2000" dirty="0" err="1"/>
              <a:t>다웠다</a:t>
            </a:r>
            <a:r>
              <a:rPr lang="en-US" altLang="ko-KR" sz="2000" dirty="0"/>
              <a:t>. </a:t>
            </a:r>
            <a:r>
              <a:rPr lang="ko-KR" altLang="en-US" sz="2000" dirty="0"/>
              <a:t>비공식적인 명칭으로는 </a:t>
            </a:r>
            <a:r>
              <a:rPr lang="ko-KR" altLang="en-US" sz="2000" dirty="0" err="1"/>
              <a:t>긴카쿠지가</a:t>
            </a:r>
            <a:r>
              <a:rPr lang="ko-KR" altLang="en-US" sz="2000" dirty="0"/>
              <a:t> 있다</a:t>
            </a:r>
            <a:r>
              <a:rPr lang="en-US" altLang="ko-KR" sz="2000" dirty="0"/>
              <a:t>. </a:t>
            </a:r>
            <a:r>
              <a:rPr lang="ko-KR" altLang="en-US" sz="2000" dirty="0" err="1"/>
              <a:t>금각사는</a:t>
            </a:r>
            <a:r>
              <a:rPr lang="ko-KR" altLang="en-US" sz="2000" dirty="0"/>
              <a:t> 원래 </a:t>
            </a:r>
            <a:r>
              <a:rPr lang="en-US" altLang="ko-KR" sz="2000" dirty="0"/>
              <a:t>1397</a:t>
            </a:r>
            <a:r>
              <a:rPr lang="ko-KR" altLang="en-US" sz="2000" dirty="0"/>
              <a:t>년 </a:t>
            </a:r>
            <a:r>
              <a:rPr lang="ko-KR" altLang="en-US" sz="2000" dirty="0" err="1"/>
              <a:t>쇼군인</a:t>
            </a:r>
            <a:r>
              <a:rPr lang="ko-KR" altLang="en-US" sz="2000" dirty="0"/>
              <a:t> </a:t>
            </a:r>
            <a:r>
              <a:rPr lang="ko-KR" altLang="en-US" sz="2000" dirty="0" err="1"/>
              <a:t>아시카가</a:t>
            </a:r>
            <a:r>
              <a:rPr lang="ko-KR" altLang="en-US" sz="2000" dirty="0"/>
              <a:t> </a:t>
            </a:r>
            <a:r>
              <a:rPr lang="ko-KR" altLang="en-US" sz="2000" dirty="0" err="1"/>
              <a:t>요시미쓰가</a:t>
            </a:r>
            <a:r>
              <a:rPr lang="ko-KR" altLang="en-US" sz="2000" dirty="0"/>
              <a:t> 은퇴 후 별장으로 사용하기 위해 건립되었다</a:t>
            </a:r>
            <a:r>
              <a:rPr lang="en-US" altLang="ko-KR" sz="2000" dirty="0"/>
              <a:t>. </a:t>
            </a:r>
            <a:r>
              <a:rPr lang="ko-KR" altLang="en-US" sz="2000" dirty="0"/>
              <a:t>그의 아들은 이 건물을 </a:t>
            </a:r>
            <a:r>
              <a:rPr lang="ko-KR" altLang="en-US" sz="2000" dirty="0" err="1"/>
              <a:t>린자이</a:t>
            </a:r>
            <a:r>
              <a:rPr lang="ko-KR" altLang="en-US" sz="2000" dirty="0"/>
              <a:t> 학파의 선불교 사원으로 변경시켰다</a:t>
            </a:r>
            <a:r>
              <a:rPr lang="en-US" altLang="ko-KR" sz="2000" dirty="0"/>
              <a:t>. </a:t>
            </a:r>
          </a:p>
          <a:p>
            <a:endParaRPr lang="ko-KR" altLang="en-US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2" name="직사각형 11"/>
          <p:cNvSpPr/>
          <p:nvPr/>
        </p:nvSpPr>
        <p:spPr>
          <a:xfrm>
            <a:off x="357158" y="928670"/>
            <a:ext cx="8215370" cy="7143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42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54273" name="_x183971648" descr="EMB00000e3076a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4786322"/>
            <a:ext cx="2190765" cy="1643074"/>
          </a:xfrm>
          <a:prstGeom prst="rect">
            <a:avLst/>
          </a:prstGeom>
          <a:noFill/>
        </p:spPr>
      </p:pic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54275" name="_x188937792" descr="EMB00000e3076a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4572008"/>
            <a:ext cx="3302269" cy="1857388"/>
          </a:xfrm>
          <a:prstGeom prst="rect">
            <a:avLst/>
          </a:prstGeom>
          <a:noFill/>
        </p:spPr>
      </p:pic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54277" name="_x188939376" descr="EMB00000e3076a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28860" y="4143380"/>
            <a:ext cx="3173681" cy="1785950"/>
          </a:xfrm>
          <a:prstGeom prst="rect">
            <a:avLst/>
          </a:prstGeom>
          <a:noFill/>
        </p:spPr>
      </p:pic>
      <p:sp>
        <p:nvSpPr>
          <p:cNvPr id="542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2" name="그림 21" descr="금집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857752" y="1071546"/>
            <a:ext cx="3548061" cy="321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내용 개체 틀 5" descr="110345794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8" name="제목 7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altLang="ko-KR" sz="4000" dirty="0" smtClean="0"/>
              <a:t>3. </a:t>
            </a:r>
            <a:r>
              <a:rPr lang="ko-KR" altLang="en-US" sz="4000" dirty="0" smtClean="0"/>
              <a:t>그 외의 여행지</a:t>
            </a:r>
            <a:endParaRPr lang="ko-KR" alt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1142984"/>
            <a:ext cx="4857784" cy="2928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 err="1"/>
              <a:t>신세카이</a:t>
            </a:r>
            <a:r>
              <a:rPr lang="ko-KR" altLang="en-US" sz="2000" dirty="0"/>
              <a:t> </a:t>
            </a:r>
            <a:r>
              <a:rPr lang="en-US" altLang="ko-KR" sz="2000" dirty="0"/>
              <a:t>: </a:t>
            </a:r>
            <a:r>
              <a:rPr lang="ko-KR" altLang="en-US" sz="2000" dirty="0"/>
              <a:t>수많은 음식점과 상점들이 </a:t>
            </a:r>
            <a:r>
              <a:rPr lang="ko-KR" altLang="en-US" sz="2000" dirty="0" err="1"/>
              <a:t>도목도목</a:t>
            </a:r>
            <a:r>
              <a:rPr lang="ko-KR" altLang="en-US" sz="2000" dirty="0"/>
              <a:t> 있는 곳이다</a:t>
            </a:r>
            <a:r>
              <a:rPr lang="en-US" altLang="ko-KR" sz="2000" dirty="0"/>
              <a:t>. </a:t>
            </a:r>
            <a:r>
              <a:rPr lang="ko-KR" altLang="en-US" sz="2000" dirty="0"/>
              <a:t>단체 사진을 찍을 때 일본어로 대화 걸었다가 한국어도 대답이 온 것이 기억에 남는다</a:t>
            </a:r>
            <a:r>
              <a:rPr lang="en-US" altLang="ko-KR" sz="2000" dirty="0"/>
              <a:t>. </a:t>
            </a:r>
            <a:r>
              <a:rPr lang="ko-KR" altLang="en-US" sz="2000" dirty="0"/>
              <a:t>주변에 동물원 등 </a:t>
            </a:r>
            <a:r>
              <a:rPr lang="ko-KR" altLang="en-US" sz="2000" dirty="0" err="1"/>
              <a:t>놀거리가</a:t>
            </a:r>
            <a:r>
              <a:rPr lang="ko-KR" altLang="en-US" sz="2000" dirty="0"/>
              <a:t> 많은 곳이다</a:t>
            </a:r>
            <a:r>
              <a:rPr lang="en-US" altLang="ko-KR" sz="2000" dirty="0"/>
              <a:t>. </a:t>
            </a:r>
            <a:r>
              <a:rPr lang="ko-KR" altLang="en-US" sz="2000" dirty="0"/>
              <a:t>이렇게 형성된 독특한 분위기로 인해 수많은 소설과 만화의 무대가 되기도 했다</a:t>
            </a:r>
            <a:r>
              <a:rPr lang="en-US" altLang="ko-KR" sz="2000" dirty="0"/>
              <a:t>. </a:t>
            </a:r>
            <a:r>
              <a:rPr lang="ko-KR" altLang="en-US" sz="2000" dirty="0"/>
              <a:t>또한 이곳은 극장이 많기로 유명하다</a:t>
            </a:r>
            <a:r>
              <a:rPr lang="en-US" altLang="ko-KR" sz="2000" dirty="0"/>
              <a:t>. </a:t>
            </a:r>
          </a:p>
          <a:p>
            <a:endParaRPr lang="ko-KR" altLang="en-US" sz="1400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2" name="직사각형 11"/>
          <p:cNvSpPr/>
          <p:nvPr/>
        </p:nvSpPr>
        <p:spPr>
          <a:xfrm>
            <a:off x="357158" y="928670"/>
            <a:ext cx="8215370" cy="7143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42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42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56321" name="_x188835696" descr="EMB00000e3076a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1142984"/>
            <a:ext cx="3428992" cy="5238733"/>
          </a:xfrm>
          <a:prstGeom prst="rect">
            <a:avLst/>
          </a:prstGeom>
          <a:noFill/>
        </p:spPr>
      </p:pic>
      <p:sp>
        <p:nvSpPr>
          <p:cNvPr id="563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56323" name="_x188835696" descr="EMB00000e30769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929066"/>
            <a:ext cx="3286148" cy="2464611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3571868" y="6072206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mtClean="0"/>
              <a:t>&lt;</a:t>
            </a:r>
            <a:r>
              <a:rPr lang="ko-KR" altLang="en-US" dirty="0" smtClean="0"/>
              <a:t>동물원 앞</a:t>
            </a:r>
            <a:r>
              <a:rPr lang="en-US" altLang="ko-KR" dirty="0" smtClean="0"/>
              <a:t>&gt;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내용 개체 틀 5" descr="110345794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제목 7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altLang="ko-KR" sz="4000" dirty="0" smtClean="0"/>
              <a:t>4-1. </a:t>
            </a:r>
            <a:r>
              <a:rPr lang="ko-KR" altLang="en-US" sz="4000" b="1" dirty="0" smtClean="0">
                <a:solidFill>
                  <a:srgbClr val="000000"/>
                </a:solidFill>
                <a:latin typeface="+mj-ea"/>
              </a:rPr>
              <a:t>일본생활에서의 </a:t>
            </a:r>
            <a:r>
              <a:rPr lang="ko-KR" altLang="en-US" sz="4000" b="1" dirty="0" err="1" smtClean="0">
                <a:solidFill>
                  <a:srgbClr val="000000"/>
                </a:solidFill>
                <a:latin typeface="+mj-ea"/>
              </a:rPr>
              <a:t>느낀점</a:t>
            </a:r>
            <a:endParaRPr lang="ko-KR" altLang="en-US" sz="4000" dirty="0">
              <a:latin typeface="+mj-ea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2" name="직사각형 11"/>
          <p:cNvSpPr/>
          <p:nvPr/>
        </p:nvSpPr>
        <p:spPr>
          <a:xfrm>
            <a:off x="357158" y="1142984"/>
            <a:ext cx="8215370" cy="7143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42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42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63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9" name="내용 개체 틀 18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5072097"/>
          </a:xfrm>
        </p:spPr>
        <p:txBody>
          <a:bodyPr>
            <a:normAutofit fontScale="40000" lnSpcReduction="20000"/>
          </a:bodyPr>
          <a:lstStyle/>
          <a:p>
            <a:pPr marL="0">
              <a:lnSpc>
                <a:spcPct val="160000"/>
              </a:lnSpc>
              <a:spcBef>
                <a:spcPts val="0"/>
              </a:spcBef>
              <a:buNone/>
            </a:pP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이번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혁신 프로젝트를 통해 일본의 대중교통과 물가차이의 차이를 몸소 느꼈다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.</a:t>
            </a:r>
            <a:endParaRPr lang="ko-KR" altLang="en-US" sz="2400" dirty="0" smtClean="0">
              <a:solidFill>
                <a:srgbClr val="000000"/>
              </a:solidFill>
              <a:latin typeface="+mn-ea"/>
            </a:endParaRPr>
          </a:p>
          <a:p>
            <a:pPr marL="0">
              <a:lnSpc>
                <a:spcPct val="160000"/>
              </a:lnSpc>
              <a:spcBef>
                <a:spcPts val="0"/>
              </a:spcBef>
              <a:buNone/>
            </a:pPr>
            <a:r>
              <a:rPr lang="ko-KR" altLang="en-US" b="1" dirty="0" smtClean="0">
                <a:solidFill>
                  <a:srgbClr val="000000"/>
                </a:solidFill>
                <a:latin typeface="+mn-ea"/>
              </a:rPr>
              <a:t>지하철</a:t>
            </a:r>
            <a:endParaRPr lang="ko-KR" altLang="en-US" sz="2400" dirty="0" smtClean="0">
              <a:solidFill>
                <a:srgbClr val="000000"/>
              </a:solidFill>
              <a:latin typeface="+mn-ea"/>
            </a:endParaRPr>
          </a:p>
          <a:p>
            <a:pPr marL="0">
              <a:lnSpc>
                <a:spcPct val="160000"/>
              </a:lnSpc>
              <a:spcBef>
                <a:spcPts val="0"/>
              </a:spcBef>
              <a:buNone/>
            </a:pP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 일본의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경우 지하철은 민영화가 되어 있어 지하철 </a:t>
            </a:r>
            <a:r>
              <a:rPr lang="ko-KR" altLang="en-US" dirty="0" err="1" smtClean="0">
                <a:solidFill>
                  <a:srgbClr val="000000"/>
                </a:solidFill>
                <a:latin typeface="+mn-ea"/>
              </a:rPr>
              <a:t>한층아래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 지하철이 있는 등 지하철 문화가 발달되어 있다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. </a:t>
            </a:r>
            <a:r>
              <a:rPr lang="ko-KR" altLang="en-US" dirty="0" err="1" smtClean="0">
                <a:solidFill>
                  <a:srgbClr val="000000"/>
                </a:solidFill>
                <a:latin typeface="+mn-ea"/>
              </a:rPr>
              <a:t>다른회사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 지하철 사용시 추가되는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금액도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있었다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. </a:t>
            </a:r>
            <a:r>
              <a:rPr lang="ko-KR" altLang="en-US" dirty="0" err="1" smtClean="0">
                <a:solidFill>
                  <a:srgbClr val="000000"/>
                </a:solidFill>
                <a:latin typeface="+mn-ea"/>
              </a:rPr>
              <a:t>페스페일권이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 </a:t>
            </a:r>
            <a:r>
              <a:rPr lang="ko-KR" altLang="en-US" dirty="0" err="1" smtClean="0">
                <a:solidFill>
                  <a:srgbClr val="000000"/>
                </a:solidFill>
                <a:latin typeface="+mn-ea"/>
              </a:rPr>
              <a:t>아니였다면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 그 금액은 상상 그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이상이 </a:t>
            </a:r>
            <a:r>
              <a:rPr lang="ko-KR" altLang="en-US" dirty="0" err="1" smtClean="0">
                <a:solidFill>
                  <a:srgbClr val="000000"/>
                </a:solidFill>
                <a:latin typeface="+mn-ea"/>
              </a:rPr>
              <a:t>였을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것이다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.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우리나라가 일본처럼 민영화가 된다면 </a:t>
            </a:r>
            <a:r>
              <a:rPr lang="ko-KR" altLang="en-US" dirty="0" err="1" smtClean="0">
                <a:solidFill>
                  <a:srgbClr val="000000"/>
                </a:solidFill>
                <a:latin typeface="+mn-ea"/>
              </a:rPr>
              <a:t>환승이나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 요금이 어떻게 될지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의문 이였다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.</a:t>
            </a:r>
            <a:endParaRPr lang="ko-KR" altLang="en-US" sz="2400" dirty="0" smtClean="0">
              <a:solidFill>
                <a:srgbClr val="000000"/>
              </a:solidFill>
              <a:latin typeface="+mn-ea"/>
            </a:endParaRPr>
          </a:p>
          <a:p>
            <a:pPr marL="0">
              <a:lnSpc>
                <a:spcPct val="160000"/>
              </a:lnSpc>
              <a:spcBef>
                <a:spcPts val="0"/>
              </a:spcBef>
              <a:buNone/>
            </a:pP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 개선해야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할 점이 있다면 일본지하철은 충전이나 토큰을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살 때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우리나라와 달리 동시에 동전이나 지폐를 </a:t>
            </a:r>
            <a:r>
              <a:rPr lang="ko-KR" altLang="en-US" dirty="0" err="1" smtClean="0">
                <a:solidFill>
                  <a:srgbClr val="000000"/>
                </a:solidFill>
                <a:latin typeface="+mn-ea"/>
              </a:rPr>
              <a:t>곂쳐서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 넣으면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알아서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그 금액을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계산  하였다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.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이러한 기계를 </a:t>
            </a:r>
            <a:r>
              <a:rPr lang="ko-KR" altLang="en-US" dirty="0" err="1" smtClean="0">
                <a:solidFill>
                  <a:srgbClr val="000000"/>
                </a:solidFill>
                <a:latin typeface="+mn-ea"/>
              </a:rPr>
              <a:t>중앙로와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 같은 환승역에 시행이 된다면 출퇴근시간에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시간지체를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막아 줄 수 있을 것 같다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.</a:t>
            </a:r>
            <a:endParaRPr lang="ko-KR" altLang="en-US" sz="2400" dirty="0" smtClean="0">
              <a:solidFill>
                <a:srgbClr val="000000"/>
              </a:solidFill>
              <a:latin typeface="+mn-ea"/>
            </a:endParaRPr>
          </a:p>
          <a:p>
            <a:pPr marL="0">
              <a:lnSpc>
                <a:spcPct val="160000"/>
              </a:lnSpc>
              <a:spcBef>
                <a:spcPts val="0"/>
              </a:spcBef>
              <a:buNone/>
            </a:pP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 그리고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이것은 시민의식이 필요한 내용인데 </a:t>
            </a:r>
            <a:r>
              <a:rPr lang="ko-KR" altLang="en-US" dirty="0" err="1" smtClean="0">
                <a:solidFill>
                  <a:srgbClr val="000000"/>
                </a:solidFill>
                <a:latin typeface="+mn-ea"/>
              </a:rPr>
              <a:t>에스켈레이터는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 </a:t>
            </a:r>
            <a:r>
              <a:rPr lang="ko-KR" altLang="en-US" dirty="0" err="1" smtClean="0">
                <a:solidFill>
                  <a:srgbClr val="000000"/>
                </a:solidFill>
                <a:latin typeface="+mn-ea"/>
              </a:rPr>
              <a:t>두명이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 동시에 올라 갈 수 있는 것을 알 것이다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.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일본의 경우 오른쪽의 사람은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탄 상태로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가만히 올라가고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바쁜 사람들은 </a:t>
            </a:r>
            <a:r>
              <a:rPr lang="ko-KR" altLang="en-US" dirty="0" err="1" smtClean="0">
                <a:solidFill>
                  <a:srgbClr val="000000"/>
                </a:solidFill>
                <a:latin typeface="+mn-ea"/>
              </a:rPr>
              <a:t>왼쪽줄을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 사용해 타면서 걸어서 올라간다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.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우리나라 같은 경우는 알다시피 천차만별인 것을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알 것이다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.</a:t>
            </a:r>
            <a:endParaRPr lang="ko-KR" altLang="en-US" sz="2400" dirty="0" smtClean="0">
              <a:solidFill>
                <a:srgbClr val="000000"/>
              </a:solidFill>
              <a:latin typeface="+mn-ea"/>
            </a:endParaRPr>
          </a:p>
          <a:p>
            <a:pPr marL="0">
              <a:lnSpc>
                <a:spcPct val="160000"/>
              </a:lnSpc>
              <a:spcBef>
                <a:spcPts val="0"/>
              </a:spcBef>
              <a:buNone/>
            </a:pP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다른 문화이긴 하지만 배울 건 배우고 개선 할 것은 개선해야 한다고 생각한다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.</a:t>
            </a:r>
            <a:endParaRPr lang="ko-KR" altLang="en-US" sz="2400" dirty="0" smtClean="0">
              <a:solidFill>
                <a:srgbClr val="000000"/>
              </a:solidFill>
              <a:latin typeface="+mn-ea"/>
            </a:endParaRPr>
          </a:p>
          <a:p>
            <a:pPr marL="0">
              <a:lnSpc>
                <a:spcPct val="160000"/>
              </a:lnSpc>
              <a:spcBef>
                <a:spcPts val="0"/>
              </a:spcBef>
              <a:buNone/>
            </a:pPr>
            <a:r>
              <a:rPr lang="ko-KR" altLang="en-US" b="1" dirty="0" smtClean="0">
                <a:solidFill>
                  <a:srgbClr val="000000"/>
                </a:solidFill>
                <a:latin typeface="+mn-ea"/>
              </a:rPr>
              <a:t>버스</a:t>
            </a:r>
            <a:endParaRPr lang="ko-KR" altLang="en-US" sz="2400" dirty="0" smtClean="0">
              <a:solidFill>
                <a:srgbClr val="000000"/>
              </a:solidFill>
              <a:latin typeface="+mn-ea"/>
            </a:endParaRPr>
          </a:p>
          <a:p>
            <a:pPr marL="0">
              <a:lnSpc>
                <a:spcPct val="160000"/>
              </a:lnSpc>
              <a:spcBef>
                <a:spcPts val="0"/>
              </a:spcBef>
              <a:buNone/>
            </a:pP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 일본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버스의 경우 승강장에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도착 시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시동이 꺼지면서 사람들이 타고 내리는 쪽으로 차 자체가 기울기 시작한다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.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타고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내릴 때 편안함도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있지만 이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제도는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장애인들의 대중교통 사용에 크게 도움이 될 것이라고 생각이 든다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.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우리나라 버스는 장애인용 버스가 따로 다니는 것인 걸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알 것이다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.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그러나 배차간격이 크고 원활한 운행이 안되므로 우리나라도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이런 식의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버스를 사용하면 좋겠다고 생각이 들었다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.</a:t>
            </a:r>
            <a:endParaRPr lang="ko-KR" altLang="en-US" sz="2400" dirty="0" smtClean="0">
              <a:solidFill>
                <a:srgbClr val="00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내용 개체 틀 5" descr="110345794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제목 7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altLang="ko-KR" sz="4000" dirty="0" smtClean="0"/>
              <a:t>4-2. </a:t>
            </a:r>
            <a:r>
              <a:rPr lang="ko-KR" altLang="en-US" sz="4000" b="1" dirty="0" smtClean="0">
                <a:solidFill>
                  <a:srgbClr val="000000"/>
                </a:solidFill>
                <a:latin typeface="+mj-ea"/>
              </a:rPr>
              <a:t>일본생활에서의 </a:t>
            </a:r>
            <a:r>
              <a:rPr lang="ko-KR" altLang="en-US" sz="4000" b="1" dirty="0" err="1" smtClean="0">
                <a:solidFill>
                  <a:srgbClr val="000000"/>
                </a:solidFill>
                <a:latin typeface="+mj-ea"/>
              </a:rPr>
              <a:t>느낀점</a:t>
            </a:r>
            <a:endParaRPr lang="ko-KR" altLang="en-US" sz="4000" dirty="0">
              <a:latin typeface="+mj-ea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2" name="직사각형 11"/>
          <p:cNvSpPr/>
          <p:nvPr/>
        </p:nvSpPr>
        <p:spPr>
          <a:xfrm>
            <a:off x="357158" y="1142984"/>
            <a:ext cx="8215370" cy="7143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42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42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63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9" name="내용 개체 틀 18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marL="0">
              <a:lnSpc>
                <a:spcPct val="160000"/>
              </a:lnSpc>
              <a:spcBef>
                <a:spcPts val="0"/>
              </a:spcBef>
              <a:buNone/>
            </a:pPr>
            <a:r>
              <a:rPr lang="ko-KR" altLang="en-US" b="1" dirty="0" smtClean="0">
                <a:solidFill>
                  <a:srgbClr val="000000"/>
                </a:solidFill>
                <a:latin typeface="+mj-lt"/>
              </a:rPr>
              <a:t>물가</a:t>
            </a:r>
            <a:endParaRPr lang="ko-KR" altLang="en-US" sz="2400" dirty="0" smtClean="0">
              <a:solidFill>
                <a:srgbClr val="000000"/>
              </a:solidFill>
              <a:latin typeface="+mj-lt"/>
            </a:endParaRPr>
          </a:p>
          <a:p>
            <a:pPr marL="0">
              <a:lnSpc>
                <a:spcPct val="160000"/>
              </a:lnSpc>
              <a:spcBef>
                <a:spcPts val="0"/>
              </a:spcBef>
              <a:buNone/>
            </a:pP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 일본은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자판기 문화가 많이 발달 되어 있었다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. 100m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당 자판기 하나씩은 있다고 말해도 가관이 </a:t>
            </a:r>
            <a:r>
              <a:rPr lang="ko-KR" altLang="en-US" dirty="0" err="1" smtClean="0">
                <a:solidFill>
                  <a:srgbClr val="000000"/>
                </a:solidFill>
                <a:latin typeface="+mn-ea"/>
              </a:rPr>
              <a:t>아니였다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.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맥주자판기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,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담배자판기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,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음료수 등등 다양한 자판기가 있었다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.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그에 비해 슈퍼의 </a:t>
            </a:r>
            <a:r>
              <a:rPr lang="ko-KR" altLang="en-US" dirty="0" err="1" smtClean="0">
                <a:solidFill>
                  <a:srgbClr val="000000"/>
                </a:solidFill>
                <a:latin typeface="+mn-ea"/>
              </a:rPr>
              <a:t>갯수는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 그렇게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많아 보이지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않았다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.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옛날에 일본의 인건비는 상당히 비싸다 라는 이야기를 들었기 때문에 이해가 되긴 하였다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.</a:t>
            </a:r>
            <a:endParaRPr lang="ko-KR" altLang="en-US" sz="2400" dirty="0" smtClean="0">
              <a:solidFill>
                <a:srgbClr val="000000"/>
              </a:solidFill>
              <a:latin typeface="+mn-ea"/>
            </a:endParaRPr>
          </a:p>
          <a:p>
            <a:pPr marL="0">
              <a:lnSpc>
                <a:spcPct val="160000"/>
              </a:lnSpc>
              <a:spcBef>
                <a:spcPts val="0"/>
              </a:spcBef>
              <a:buNone/>
            </a:pP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음식은 일본의 경우 콜라 </a:t>
            </a:r>
            <a:r>
              <a:rPr lang="ko-KR" altLang="en-US" dirty="0" err="1" smtClean="0">
                <a:solidFill>
                  <a:srgbClr val="000000"/>
                </a:solidFill>
                <a:latin typeface="+mn-ea"/>
              </a:rPr>
              <a:t>한캔이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 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110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엔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~120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엔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(1540~1680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원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) ,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한국의 경우 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600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원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~700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원이고 </a:t>
            </a:r>
            <a:r>
              <a:rPr lang="ko-KR" altLang="en-US" dirty="0" err="1" smtClean="0">
                <a:solidFill>
                  <a:srgbClr val="000000"/>
                </a:solidFill>
                <a:latin typeface="+mn-ea"/>
              </a:rPr>
              <a:t>돈가스는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 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850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엔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~1350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엔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(11900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원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~18900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원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) , 4000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원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~8000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원 약 물가가 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2.5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배 비싼 편이다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.</a:t>
            </a:r>
            <a:endParaRPr lang="ko-KR" altLang="en-US" sz="2400" dirty="0" smtClean="0">
              <a:solidFill>
                <a:srgbClr val="000000"/>
              </a:solidFill>
              <a:latin typeface="+mn-ea"/>
            </a:endParaRPr>
          </a:p>
          <a:p>
            <a:pPr marL="0">
              <a:lnSpc>
                <a:spcPct val="160000"/>
              </a:lnSpc>
              <a:spcBef>
                <a:spcPts val="0"/>
              </a:spcBef>
              <a:buNone/>
            </a:pP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 그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외는 담배는 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410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엔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~440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엔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(5740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원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~6160), 2100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원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~3000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원 약 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2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배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,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이발 비용은 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5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천엔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(70000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원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), 8000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원 약 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8.5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배 차이가 났었다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.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그 차이가 너무 많아서 자세히 보니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마사지 등을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해주는 모습이 보였다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.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그래도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싼 게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비지떡이라는 생각이 들었다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.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그 가격으로 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1</a:t>
            </a:r>
            <a:r>
              <a:rPr lang="ko-KR" altLang="en-US" dirty="0" err="1" smtClean="0">
                <a:solidFill>
                  <a:srgbClr val="000000"/>
                </a:solidFill>
                <a:latin typeface="+mn-ea"/>
              </a:rPr>
              <a:t>년동안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 이발하면 가격이 얼마인가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?</a:t>
            </a:r>
            <a:endParaRPr lang="ko-KR" altLang="en-US" sz="2400" dirty="0" smtClean="0">
              <a:solidFill>
                <a:srgbClr val="000000"/>
              </a:solidFill>
              <a:latin typeface="+mn-ea"/>
            </a:endParaRPr>
          </a:p>
          <a:p>
            <a:pPr marL="0">
              <a:lnSpc>
                <a:spcPct val="160000"/>
              </a:lnSpc>
              <a:spcBef>
                <a:spcPts val="0"/>
              </a:spcBef>
              <a:buNone/>
            </a:pP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 예전부터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물가차이가 우리나라와 일본은 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10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배 차이라고 들으면서 자라왔었다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.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그러나 그것은 물가차이가 아니라 화폐차이의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비율 이였다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.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대체적으로 물가차이는 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2.5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배 </a:t>
            </a:r>
            <a:r>
              <a:rPr lang="ko-KR" altLang="en-US" dirty="0" err="1" smtClean="0">
                <a:solidFill>
                  <a:srgbClr val="000000"/>
                </a:solidFill>
                <a:latin typeface="+mn-ea"/>
              </a:rPr>
              <a:t>였지만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 이발이나 과일가격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,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특히 음식을 사먹을 시 추가되는 음식에 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"free"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공짜냐고 물어보게 되었다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.</a:t>
            </a:r>
            <a:endParaRPr lang="ko-KR" altLang="en-US" sz="2400" dirty="0" smtClean="0">
              <a:solidFill>
                <a:srgbClr val="000000"/>
              </a:solidFill>
              <a:latin typeface="+mn-ea"/>
            </a:endParaRPr>
          </a:p>
          <a:p>
            <a:pPr marL="0">
              <a:lnSpc>
                <a:spcPct val="160000"/>
              </a:lnSpc>
              <a:spcBef>
                <a:spcPts val="0"/>
              </a:spcBef>
              <a:buNone/>
            </a:pP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 이번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혁신프로젝트를 통해 수많은 것들을 배웠다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.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그 중에 하나로 물가다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.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이제는 일본의 물가가 비싸다고 생각들 지는 않는다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.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할인행사 등 할 때는 우리나라에서 할인행사를 하는 것보다 많이 하는 것 같이 느껴졌다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.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물건을 구매 시 잘 알고 사면 </a:t>
            </a:r>
            <a:r>
              <a:rPr lang="ko-KR" altLang="en-US" dirty="0" err="1" smtClean="0">
                <a:solidFill>
                  <a:srgbClr val="000000"/>
                </a:solidFill>
                <a:latin typeface="+mn-ea"/>
              </a:rPr>
              <a:t>오히러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 득을 보고 올 것이다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.</a:t>
            </a:r>
            <a:endParaRPr lang="ko-KR" altLang="en-US" sz="2400" dirty="0">
              <a:solidFill>
                <a:srgbClr val="00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모서리가 둥근 직사각형 8"/>
          <p:cNvSpPr/>
          <p:nvPr/>
        </p:nvSpPr>
        <p:spPr>
          <a:xfrm>
            <a:off x="357158" y="1357298"/>
            <a:ext cx="3571900" cy="2928958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내용 개체 틀 5" descr="110345794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8" name="제목 7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altLang="ko-KR" sz="4000" dirty="0" smtClean="0"/>
              <a:t>1. </a:t>
            </a:r>
            <a:r>
              <a:rPr lang="ko-KR" altLang="en-US" sz="4000" dirty="0" smtClean="0"/>
              <a:t>지역 소개</a:t>
            </a:r>
            <a:endParaRPr lang="ko-KR" altLang="en-US" sz="4000" dirty="0"/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428596" y="1643050"/>
            <a:ext cx="1643074" cy="150019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5361" name="_x172950072" descr="EMB00000578705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857364"/>
            <a:ext cx="3754495" cy="2928958"/>
          </a:xfrm>
          <a:prstGeom prst="rect">
            <a:avLst/>
          </a:prstGeom>
          <a:noFill/>
        </p:spPr>
      </p:pic>
      <p:sp>
        <p:nvSpPr>
          <p:cNvPr id="11" name="직사각형 10"/>
          <p:cNvSpPr/>
          <p:nvPr/>
        </p:nvSpPr>
        <p:spPr>
          <a:xfrm>
            <a:off x="4714876" y="1571612"/>
            <a:ext cx="1785950" cy="150019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5363" name="_x176747480" descr="EMB00000578705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1785926"/>
            <a:ext cx="3201610" cy="3000396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642910" y="4857760"/>
            <a:ext cx="15001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/>
              <a:t>&lt;</a:t>
            </a:r>
            <a:r>
              <a:rPr lang="ko-KR" altLang="en-US" sz="2400" b="1" dirty="0" smtClean="0"/>
              <a:t>교 토</a:t>
            </a:r>
            <a:r>
              <a:rPr lang="en-US" altLang="ko-KR" sz="2400" b="1" dirty="0" smtClean="0"/>
              <a:t>&gt;</a:t>
            </a:r>
            <a:endParaRPr lang="ko-KR" altLang="en-US" sz="2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000628" y="4857760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/>
              <a:t>&lt;</a:t>
            </a:r>
            <a:r>
              <a:rPr lang="ko-KR" altLang="en-US" sz="2400" b="1" dirty="0" smtClean="0"/>
              <a:t>오사카</a:t>
            </a:r>
            <a:r>
              <a:rPr lang="en-US" altLang="ko-KR" sz="2400" b="1" dirty="0" smtClean="0"/>
              <a:t>&gt;</a:t>
            </a:r>
            <a:endParaRPr lang="ko-KR" altLang="en-US" sz="2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4643438" y="642918"/>
            <a:ext cx="3857652" cy="578647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/>
              <a:t>일본 </a:t>
            </a:r>
            <a:r>
              <a:rPr lang="ko-KR" altLang="en-US" sz="2000" dirty="0" err="1"/>
              <a:t>혼슈</a:t>
            </a:r>
            <a:r>
              <a:rPr lang="ko-KR" altLang="en-US" sz="2000" dirty="0"/>
              <a:t> 중앙부에 있는 도시이다</a:t>
            </a:r>
            <a:r>
              <a:rPr lang="en-US" altLang="ko-KR" sz="2000" dirty="0"/>
              <a:t>. </a:t>
            </a:r>
            <a:r>
              <a:rPr lang="ko-KR" altLang="en-US" sz="2000" dirty="0"/>
              <a:t>인구는 약 </a:t>
            </a:r>
            <a:r>
              <a:rPr lang="en-US" altLang="ko-KR" sz="2000" dirty="0"/>
              <a:t>150</a:t>
            </a:r>
            <a:r>
              <a:rPr lang="ko-KR" altLang="en-US" sz="2000" dirty="0"/>
              <a:t>만 명이고 예전에 일본의 수도였다</a:t>
            </a:r>
            <a:r>
              <a:rPr lang="en-US" altLang="ko-KR" sz="2000" dirty="0"/>
              <a:t>. </a:t>
            </a:r>
            <a:r>
              <a:rPr lang="ko-KR" altLang="en-US" sz="2000" dirty="0"/>
              <a:t>현재는 </a:t>
            </a:r>
            <a:r>
              <a:rPr lang="ko-KR" altLang="en-US" sz="2000" dirty="0" err="1"/>
              <a:t>교토</a:t>
            </a:r>
            <a:r>
              <a:rPr lang="ko-KR" altLang="en-US" sz="2000" dirty="0"/>
              <a:t> 부</a:t>
            </a:r>
            <a:r>
              <a:rPr lang="en-US" altLang="ko-KR" sz="2000" dirty="0"/>
              <a:t>(</a:t>
            </a:r>
            <a:r>
              <a:rPr lang="ko-KR" altLang="en-US" sz="2000" dirty="0" err="1"/>
              <a:t>京都府</a:t>
            </a:r>
            <a:r>
              <a:rPr lang="en-US" altLang="ko-KR" sz="2000" dirty="0"/>
              <a:t>) </a:t>
            </a:r>
            <a:r>
              <a:rPr lang="ko-KR" altLang="en-US" sz="2000" dirty="0"/>
              <a:t>중앙부에 있는 </a:t>
            </a:r>
            <a:r>
              <a:rPr lang="ko-KR" altLang="en-US" sz="2000" dirty="0" err="1"/>
              <a:t>부청</a:t>
            </a:r>
            <a:r>
              <a:rPr lang="ko-KR" altLang="en-US" sz="2000" dirty="0"/>
              <a:t> 소재지이고 </a:t>
            </a:r>
            <a:r>
              <a:rPr lang="ko-KR" altLang="en-US" sz="2000" dirty="0" err="1"/>
              <a:t>게이한신</a:t>
            </a:r>
            <a:r>
              <a:rPr lang="ko-KR" altLang="en-US" sz="2000" dirty="0"/>
              <a:t> 도시권의 일부이다</a:t>
            </a:r>
            <a:r>
              <a:rPr lang="en-US" altLang="ko-KR" sz="2000" dirty="0" smtClean="0"/>
              <a:t>.</a:t>
            </a:r>
          </a:p>
          <a:p>
            <a:r>
              <a:rPr lang="ko-KR" altLang="en-US" sz="2000" dirty="0" smtClean="0"/>
              <a:t>현재는 </a:t>
            </a:r>
            <a:r>
              <a:rPr lang="ko-KR" altLang="en-US" sz="2000" dirty="0" err="1"/>
              <a:t>헤이안</a:t>
            </a:r>
            <a:r>
              <a:rPr lang="ko-KR" altLang="en-US" sz="2000" dirty="0"/>
              <a:t> 시대의 문화가 남아있는 절</a:t>
            </a:r>
            <a:r>
              <a:rPr lang="en-US" altLang="ko-KR" sz="2000" dirty="0"/>
              <a:t>, </a:t>
            </a:r>
            <a:r>
              <a:rPr lang="ko-KR" altLang="en-US" sz="2000" dirty="0"/>
              <a:t>신사</a:t>
            </a:r>
            <a:r>
              <a:rPr lang="en-US" altLang="ko-KR" sz="2000" dirty="0"/>
              <a:t>, </a:t>
            </a:r>
            <a:r>
              <a:rPr lang="ko-KR" altLang="en-US" sz="2000" dirty="0"/>
              <a:t>역사 유적지와 벚꽃</a:t>
            </a:r>
            <a:r>
              <a:rPr lang="en-US" altLang="ko-KR" sz="2000" dirty="0"/>
              <a:t>, </a:t>
            </a:r>
            <a:r>
              <a:rPr lang="ko-KR" altLang="en-US" sz="2000" dirty="0"/>
              <a:t>단풍의 명소가 많은 관광 도시로서 세계적으로 알려지고 있는 반면에 교세라</a:t>
            </a:r>
            <a:r>
              <a:rPr lang="en-US" altLang="ko-KR" sz="2000" dirty="0"/>
              <a:t>, </a:t>
            </a:r>
            <a:r>
              <a:rPr lang="ko-KR" altLang="en-US" sz="2000" dirty="0" err="1"/>
              <a:t>시마즈</a:t>
            </a:r>
            <a:r>
              <a:rPr lang="ko-KR" altLang="en-US" sz="2000" dirty="0"/>
              <a:t> 제작소와 같은 첨단 기술을 갖는 기업이나 </a:t>
            </a:r>
            <a:r>
              <a:rPr lang="ko-KR" altLang="en-US" sz="2000" dirty="0" err="1"/>
              <a:t>닌텐도</a:t>
            </a:r>
            <a:r>
              <a:rPr lang="en-US" altLang="ko-KR" sz="2000" dirty="0"/>
              <a:t>, </a:t>
            </a:r>
            <a:r>
              <a:rPr lang="ko-KR" altLang="en-US" sz="2000" dirty="0" err="1"/>
              <a:t>와코루와</a:t>
            </a:r>
            <a:r>
              <a:rPr lang="ko-KR" altLang="en-US" sz="2000" dirty="0"/>
              <a:t> 같은 업계 상위 기업의 본사도 모여 있는 산업 도시로서의 성격도 갖고 있으며 주민 대부분이 오사카 시나 시내로 출근하여 베드타운으로서의 성격도 짙다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285720" y="500042"/>
            <a:ext cx="4214842" cy="59093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ko-KR" altLang="en-US" sz="2000" dirty="0"/>
              <a:t>오사카 시는 또한 일본 지방자치법에 따라 정령지정도시이고 오사카 부의 </a:t>
            </a:r>
            <a:r>
              <a:rPr lang="ko-KR" altLang="en-US" sz="2000" dirty="0" err="1"/>
              <a:t>부청</a:t>
            </a:r>
            <a:r>
              <a:rPr lang="ko-KR" altLang="en-US" sz="2000" dirty="0"/>
              <a:t> 소재지이다</a:t>
            </a:r>
            <a:r>
              <a:rPr lang="en-US" altLang="ko-KR" sz="2000" dirty="0"/>
              <a:t>. </a:t>
            </a:r>
            <a:r>
              <a:rPr lang="ko-KR" altLang="en-US" sz="2000" dirty="0"/>
              <a:t>오사카는 역사적으로 일본의 상업 중심지였고 일본에서 두 번째로 큰 </a:t>
            </a:r>
            <a:r>
              <a:rPr lang="ko-KR" altLang="en-US" sz="2000" dirty="0" err="1"/>
              <a:t>게이한신</a:t>
            </a:r>
            <a:r>
              <a:rPr lang="ko-KR" altLang="en-US" sz="2000" dirty="0"/>
              <a:t> 도시권의 심장부이다</a:t>
            </a:r>
            <a:r>
              <a:rPr lang="en-US" altLang="ko-KR" sz="2000" dirty="0"/>
              <a:t>.</a:t>
            </a:r>
          </a:p>
          <a:p>
            <a:r>
              <a:rPr lang="ko-KR" altLang="en-US" sz="2000" dirty="0"/>
              <a:t>주간 인구는 도쿄 </a:t>
            </a:r>
            <a:r>
              <a:rPr lang="en-US" altLang="ko-KR" sz="2000" dirty="0"/>
              <a:t>23</a:t>
            </a:r>
            <a:r>
              <a:rPr lang="ko-KR" altLang="en-US" sz="2000" dirty="0"/>
              <a:t>구 다음으로 일본 전국에서 </a:t>
            </a:r>
            <a:r>
              <a:rPr lang="en-US" altLang="ko-KR" sz="2000" dirty="0"/>
              <a:t>2</a:t>
            </a:r>
            <a:r>
              <a:rPr lang="ko-KR" altLang="en-US" sz="2000" dirty="0"/>
              <a:t>위</a:t>
            </a:r>
            <a:r>
              <a:rPr lang="en-US" altLang="ko-KR" sz="2000" dirty="0"/>
              <a:t>, </a:t>
            </a:r>
            <a:r>
              <a:rPr lang="ko-KR" altLang="en-US" sz="2000" dirty="0"/>
              <a:t>야간 인구는 요코하마 시 다음으로 </a:t>
            </a:r>
            <a:r>
              <a:rPr lang="en-US" altLang="ko-KR" sz="2000" dirty="0"/>
              <a:t>3</a:t>
            </a:r>
            <a:r>
              <a:rPr lang="ko-KR" altLang="en-US" sz="2000" dirty="0"/>
              <a:t>위이다</a:t>
            </a:r>
            <a:r>
              <a:rPr lang="en-US" altLang="ko-KR" sz="2000" dirty="0"/>
              <a:t>. 1956</a:t>
            </a:r>
            <a:r>
              <a:rPr lang="ko-KR" altLang="en-US" sz="2000" dirty="0"/>
              <a:t>년에 일본에서 처음으로 정령지정도시로 지정되었다</a:t>
            </a:r>
            <a:r>
              <a:rPr lang="en-US" altLang="ko-KR" sz="2000" dirty="0"/>
              <a:t>. </a:t>
            </a:r>
            <a:r>
              <a:rPr lang="ko-KR" altLang="en-US" sz="2000" dirty="0" err="1"/>
              <a:t>간토</a:t>
            </a:r>
            <a:r>
              <a:rPr lang="ko-KR" altLang="en-US" sz="2000" dirty="0"/>
              <a:t> 지방이 아닌 지방에서는 제일 많으며</a:t>
            </a:r>
            <a:r>
              <a:rPr lang="en-US" altLang="ko-KR" sz="2000" dirty="0"/>
              <a:t>, </a:t>
            </a:r>
            <a:r>
              <a:rPr lang="ko-KR" altLang="en-US" sz="2000" dirty="0"/>
              <a:t>대한민국의 재일 교포들이 많이 </a:t>
            </a:r>
            <a:r>
              <a:rPr lang="ko-KR" altLang="en-US" sz="2000" dirty="0" err="1"/>
              <a:t>모여사는</a:t>
            </a:r>
            <a:r>
              <a:rPr lang="ko-KR" altLang="en-US" sz="2000" dirty="0"/>
              <a:t> 곳이다</a:t>
            </a:r>
            <a:r>
              <a:rPr lang="en-US" altLang="ko-KR" sz="2000" dirty="0"/>
              <a:t>.</a:t>
            </a:r>
          </a:p>
          <a:p>
            <a:r>
              <a:rPr lang="ko-KR" altLang="en-US" sz="2000" dirty="0" err="1"/>
              <a:t>고노하나</a:t>
            </a:r>
            <a:r>
              <a:rPr lang="ko-KR" altLang="en-US" sz="2000" dirty="0"/>
              <a:t> 구에는 일본 국내외적으로 널리 알려진 유니버설 스튜디오 </a:t>
            </a:r>
            <a:r>
              <a:rPr lang="ko-KR" altLang="en-US" sz="2000" dirty="0" err="1"/>
              <a:t>재팬이</a:t>
            </a:r>
            <a:r>
              <a:rPr lang="ko-KR" altLang="en-US" sz="2000" dirty="0"/>
              <a:t> 있으며</a:t>
            </a:r>
            <a:r>
              <a:rPr lang="en-US" altLang="ko-KR" sz="2000" dirty="0"/>
              <a:t>, 2007</a:t>
            </a:r>
            <a:r>
              <a:rPr lang="ko-KR" altLang="en-US" sz="2000" dirty="0"/>
              <a:t>년 세계 육상 선수권 대회를 개최하였다</a:t>
            </a:r>
            <a:r>
              <a:rPr lang="en-US" altLang="ko-KR" sz="2000" dirty="0"/>
              <a:t>.</a:t>
            </a:r>
          </a:p>
          <a:p>
            <a:endParaRPr lang="ko-KR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21" grpId="0" animBg="1"/>
      <p:bldP spid="2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내용 개체 틀 5" descr="110345794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ko-KR" sz="4000" dirty="0" smtClean="0"/>
              <a:t>2. </a:t>
            </a:r>
            <a:r>
              <a:rPr lang="ko-KR" altLang="en-US" sz="4000" dirty="0" smtClean="0"/>
              <a:t>지역 소개</a:t>
            </a:r>
            <a:endParaRPr lang="ko-KR" altLang="en-US" sz="4000" dirty="0"/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2" name="직사각형 11"/>
          <p:cNvSpPr/>
          <p:nvPr/>
        </p:nvSpPr>
        <p:spPr>
          <a:xfrm>
            <a:off x="214282" y="1428736"/>
            <a:ext cx="1714512" cy="150019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6385" name="_x176749192" descr="EMB00000578705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643050"/>
            <a:ext cx="3643338" cy="2821104"/>
          </a:xfrm>
          <a:prstGeom prst="rect">
            <a:avLst/>
          </a:prstGeom>
          <a:noFill/>
        </p:spPr>
      </p:pic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4286248" y="1428736"/>
            <a:ext cx="1714512" cy="150019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6387" name="_x172999968" descr="EMB00000578705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643050"/>
            <a:ext cx="4181324" cy="2717802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4714876" y="4500570"/>
            <a:ext cx="1643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/>
              <a:t>&lt;</a:t>
            </a:r>
            <a:r>
              <a:rPr lang="ko-KR" altLang="en-US" sz="2400" b="1" dirty="0" smtClean="0"/>
              <a:t>나 라</a:t>
            </a:r>
            <a:r>
              <a:rPr lang="en-US" altLang="ko-KR" sz="2400" b="1" dirty="0" smtClean="0"/>
              <a:t>&gt;</a:t>
            </a:r>
            <a:endParaRPr lang="ko-KR" altLang="en-US" sz="2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214810" y="214290"/>
            <a:ext cx="4572032" cy="63094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일본에서 </a:t>
            </a:r>
            <a:r>
              <a:rPr lang="en-US" altLang="ko-KR" sz="2400" dirty="0"/>
              <a:t>6</a:t>
            </a:r>
            <a:r>
              <a:rPr lang="ko-KR" altLang="en-US" sz="2400" dirty="0"/>
              <a:t>번째로 큰 도시로 효고 현의 </a:t>
            </a:r>
            <a:r>
              <a:rPr lang="ko-KR" altLang="en-US" sz="2400" dirty="0" err="1"/>
              <a:t>현청</a:t>
            </a:r>
            <a:r>
              <a:rPr lang="ko-KR" altLang="en-US" sz="2400" dirty="0"/>
              <a:t> 소재지이자 일본을 대표하는 항만 도시로 인구는 약 </a:t>
            </a:r>
            <a:r>
              <a:rPr lang="en-US" altLang="ko-KR" sz="2400" dirty="0"/>
              <a:t>150</a:t>
            </a:r>
            <a:r>
              <a:rPr lang="ko-KR" altLang="en-US" sz="2400" dirty="0"/>
              <a:t>만 명이다</a:t>
            </a:r>
            <a:r>
              <a:rPr lang="en-US" altLang="ko-KR" sz="2400" dirty="0"/>
              <a:t>. </a:t>
            </a:r>
            <a:r>
              <a:rPr lang="ko-KR" altLang="en-US" sz="2400" dirty="0"/>
              <a:t>도시는 </a:t>
            </a:r>
            <a:r>
              <a:rPr lang="ko-KR" altLang="en-US" sz="2400" dirty="0" err="1"/>
              <a:t>긴키</a:t>
            </a:r>
            <a:r>
              <a:rPr lang="ko-KR" altLang="en-US" sz="2400" dirty="0"/>
              <a:t> 지방에 위치하고 </a:t>
            </a:r>
            <a:r>
              <a:rPr lang="ko-KR" altLang="en-US" sz="2400" dirty="0" err="1"/>
              <a:t>게이한신</a:t>
            </a:r>
            <a:r>
              <a:rPr lang="ko-KR" altLang="en-US" sz="2400" dirty="0"/>
              <a:t> 도시권의 일부이다</a:t>
            </a:r>
            <a:r>
              <a:rPr lang="en-US" altLang="ko-KR" sz="2400" dirty="0"/>
              <a:t>.</a:t>
            </a:r>
          </a:p>
          <a:p>
            <a:r>
              <a:rPr lang="ko-KR" altLang="en-US" sz="2400" dirty="0"/>
              <a:t>오사카 시 중심부에서도 전철로 </a:t>
            </a:r>
            <a:r>
              <a:rPr lang="en-US" altLang="ko-KR" sz="2400" dirty="0"/>
              <a:t>30</a:t>
            </a:r>
            <a:r>
              <a:rPr lang="ko-KR" altLang="en-US" sz="2400" dirty="0"/>
              <a:t>분 거리에 있기 때문에 위성 도시로서의 성격도 갖고 있으며 </a:t>
            </a:r>
            <a:r>
              <a:rPr lang="en-US" altLang="ko-KR" sz="2400" dirty="0"/>
              <a:t>1956</a:t>
            </a:r>
            <a:r>
              <a:rPr lang="ko-KR" altLang="en-US" sz="2400" dirty="0"/>
              <a:t>년에 일본에서 처음으로 정령지정도시로 지정되었다</a:t>
            </a:r>
            <a:r>
              <a:rPr lang="en-US" altLang="ko-KR" sz="2400" dirty="0"/>
              <a:t>. 1938</a:t>
            </a:r>
            <a:r>
              <a:rPr lang="ko-KR" altLang="en-US" sz="2400" dirty="0"/>
              <a:t>년에는 수해</a:t>
            </a:r>
            <a:r>
              <a:rPr lang="en-US" altLang="ko-KR" sz="2400" dirty="0"/>
              <a:t>, 1945</a:t>
            </a:r>
            <a:r>
              <a:rPr lang="ko-KR" altLang="en-US" sz="2400" dirty="0"/>
              <a:t>년에는 미군에 의한 공습</a:t>
            </a:r>
            <a:r>
              <a:rPr lang="en-US" altLang="ko-KR" sz="2400" dirty="0"/>
              <a:t>, </a:t>
            </a:r>
            <a:r>
              <a:rPr lang="ko-KR" altLang="en-US" sz="2400" dirty="0"/>
              <a:t>그리고 </a:t>
            </a:r>
            <a:r>
              <a:rPr lang="en-US" altLang="ko-KR" sz="2400" dirty="0"/>
              <a:t>1995</a:t>
            </a:r>
            <a:r>
              <a:rPr lang="ko-KR" altLang="en-US" sz="2400" dirty="0"/>
              <a:t>년 </a:t>
            </a:r>
            <a:r>
              <a:rPr lang="en-US" altLang="ko-KR" sz="2400" dirty="0"/>
              <a:t>1</a:t>
            </a:r>
            <a:r>
              <a:rPr lang="ko-KR" altLang="en-US" sz="2400" dirty="0"/>
              <a:t>월 </a:t>
            </a:r>
            <a:r>
              <a:rPr lang="en-US" altLang="ko-KR" sz="2400" dirty="0"/>
              <a:t>17</a:t>
            </a:r>
            <a:r>
              <a:rPr lang="ko-KR" altLang="en-US" sz="2400" dirty="0"/>
              <a:t>일에는 한신</a:t>
            </a:r>
            <a:r>
              <a:rPr lang="en-US" altLang="ko-KR" sz="2400" dirty="0"/>
              <a:t>·</a:t>
            </a:r>
            <a:r>
              <a:rPr lang="ko-KR" altLang="en-US" sz="2400" dirty="0" err="1"/>
              <a:t>아와지</a:t>
            </a:r>
            <a:r>
              <a:rPr lang="ko-KR" altLang="en-US" sz="2400" dirty="0"/>
              <a:t> 대지진으로 괴멸적인 피해를 입었으나 그 때마다 훌륭하게 복구되었다</a:t>
            </a:r>
            <a:r>
              <a:rPr lang="en-US" altLang="ko-KR" sz="2400" dirty="0"/>
              <a:t>.</a:t>
            </a:r>
          </a:p>
          <a:p>
            <a:endParaRPr lang="ko-KR" altLang="en-US" sz="2000" dirty="0"/>
          </a:p>
        </p:txBody>
      </p:sp>
      <p:sp>
        <p:nvSpPr>
          <p:cNvPr id="17" name="TextBox 16"/>
          <p:cNvSpPr txBox="1"/>
          <p:nvPr/>
        </p:nvSpPr>
        <p:spPr>
          <a:xfrm>
            <a:off x="500034" y="4572008"/>
            <a:ext cx="2071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/>
              <a:t>&lt;</a:t>
            </a:r>
            <a:r>
              <a:rPr lang="ko-KR" altLang="en-US" sz="2400" b="1" dirty="0" smtClean="0"/>
              <a:t>고 베</a:t>
            </a:r>
            <a:r>
              <a:rPr lang="en-US" altLang="ko-KR" sz="2400" b="1" dirty="0" smtClean="0"/>
              <a:t>&gt;</a:t>
            </a:r>
            <a:endParaRPr lang="ko-KR" altLang="en-US" sz="2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14282" y="357167"/>
            <a:ext cx="4000528" cy="60007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일본 </a:t>
            </a:r>
            <a:r>
              <a:rPr lang="ko-KR" altLang="en-US" sz="2400" dirty="0" err="1"/>
              <a:t>긴키</a:t>
            </a:r>
            <a:r>
              <a:rPr lang="ko-KR" altLang="en-US" sz="2400" dirty="0"/>
              <a:t> 지방 나라 현 북쪽에 위치하는 시이며</a:t>
            </a:r>
            <a:r>
              <a:rPr lang="en-US" altLang="ko-KR" sz="2400" dirty="0"/>
              <a:t>, </a:t>
            </a:r>
            <a:r>
              <a:rPr lang="ko-KR" altLang="en-US" sz="2400" dirty="0" err="1"/>
              <a:t>현청</a:t>
            </a:r>
            <a:r>
              <a:rPr lang="ko-KR" altLang="en-US" sz="2400" dirty="0"/>
              <a:t> 소재지이다</a:t>
            </a:r>
            <a:r>
              <a:rPr lang="en-US" altLang="ko-KR" sz="2400" dirty="0"/>
              <a:t>. 8</a:t>
            </a:r>
            <a:r>
              <a:rPr lang="ko-KR" altLang="en-US" sz="2400" dirty="0"/>
              <a:t>세기에 </a:t>
            </a:r>
            <a:r>
              <a:rPr lang="ko-KR" altLang="en-US" sz="2400" dirty="0" err="1"/>
              <a:t>헤이조쿄</a:t>
            </a:r>
            <a:r>
              <a:rPr lang="en-US" altLang="ko-KR" sz="2400" dirty="0"/>
              <a:t>(</a:t>
            </a:r>
            <a:r>
              <a:rPr lang="ko-KR" altLang="en-US" sz="2400" dirty="0" err="1"/>
              <a:t>平城京</a:t>
            </a:r>
            <a:r>
              <a:rPr lang="en-US" altLang="ko-KR" sz="2400" dirty="0"/>
              <a:t>)</a:t>
            </a:r>
            <a:r>
              <a:rPr lang="ko-KR" altLang="en-US" sz="2400" dirty="0"/>
              <a:t>가 자리 잡았던 고도이다</a:t>
            </a:r>
            <a:r>
              <a:rPr lang="en-US" altLang="ko-KR" sz="2400" dirty="0"/>
              <a:t>.</a:t>
            </a:r>
          </a:p>
          <a:p>
            <a:r>
              <a:rPr lang="ko-KR" altLang="en-US" sz="2400" dirty="0"/>
              <a:t>나라 현의 정치</a:t>
            </a:r>
            <a:r>
              <a:rPr lang="en-US" altLang="ko-KR" sz="2400" dirty="0"/>
              <a:t>, </a:t>
            </a:r>
            <a:r>
              <a:rPr lang="ko-KR" altLang="en-US" sz="2400" dirty="0"/>
              <a:t>경제</a:t>
            </a:r>
            <a:r>
              <a:rPr lang="en-US" altLang="ko-KR" sz="2400" dirty="0"/>
              <a:t>, </a:t>
            </a:r>
            <a:r>
              <a:rPr lang="ko-KR" altLang="en-US" sz="2400" dirty="0"/>
              <a:t>문화의 중심 도시인 동시에 고도 나라의 문화재로써 유네스코 세계유산으로 지정된 역사 도시이고</a:t>
            </a:r>
            <a:r>
              <a:rPr lang="en-US" altLang="ko-KR" sz="2400" dirty="0"/>
              <a:t>, </a:t>
            </a:r>
            <a:r>
              <a:rPr lang="ko-KR" altLang="en-US" sz="2400" dirty="0"/>
              <a:t>연간 관광객은 약 </a:t>
            </a:r>
            <a:r>
              <a:rPr lang="en-US" altLang="ko-KR" sz="2400" dirty="0"/>
              <a:t>1,300</a:t>
            </a:r>
            <a:r>
              <a:rPr lang="ko-KR" altLang="en-US" sz="2400" dirty="0" err="1"/>
              <a:t>만명이다</a:t>
            </a:r>
            <a:r>
              <a:rPr lang="en-US" altLang="ko-KR" sz="2400" dirty="0"/>
              <a:t>. </a:t>
            </a:r>
            <a:r>
              <a:rPr lang="ko-KR" altLang="en-US" sz="2400" dirty="0"/>
              <a:t>또 오사카의 위성 도시이기도 하고</a:t>
            </a:r>
            <a:r>
              <a:rPr lang="en-US" altLang="ko-KR" sz="2400" dirty="0"/>
              <a:t>, </a:t>
            </a:r>
            <a:r>
              <a:rPr lang="ko-KR" altLang="en-US" sz="2400" dirty="0"/>
              <a:t>시 서부 지역에 주택 단지가 조성되고 있다</a:t>
            </a:r>
            <a:r>
              <a:rPr lang="en-US" altLang="ko-KR" sz="2400" dirty="0"/>
              <a:t>. </a:t>
            </a:r>
            <a:r>
              <a:rPr lang="ko-KR" altLang="en-US" sz="2400" dirty="0" err="1"/>
              <a:t>중핵시로</a:t>
            </a:r>
            <a:r>
              <a:rPr lang="ko-KR" altLang="en-US" sz="2400" dirty="0"/>
              <a:t> 지정되어 있다</a:t>
            </a:r>
            <a:r>
              <a:rPr lang="en-US" altLang="ko-KR" sz="2400" dirty="0"/>
              <a:t>.</a:t>
            </a:r>
          </a:p>
          <a:p>
            <a:endParaRPr lang="ko-KR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6" grpId="0" animBg="1"/>
      <p:bldP spid="1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내용 개체 틀 5" descr="110345794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2" name="대각선 방향의 모서리가 둥근 사각형 21"/>
          <p:cNvSpPr/>
          <p:nvPr/>
        </p:nvSpPr>
        <p:spPr>
          <a:xfrm>
            <a:off x="7286644" y="5143512"/>
            <a:ext cx="1428760" cy="1500198"/>
          </a:xfrm>
          <a:prstGeom prst="round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제목 7"/>
          <p:cNvSpPr>
            <a:spLocks noGrp="1"/>
          </p:cNvSpPr>
          <p:nvPr>
            <p:ph type="title"/>
          </p:nvPr>
        </p:nvSpPr>
        <p:spPr>
          <a:xfrm>
            <a:off x="285720" y="214290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b="1" dirty="0" smtClean="0"/>
              <a:t>2. Mission project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7" name="정육면체 6"/>
          <p:cNvSpPr/>
          <p:nvPr/>
        </p:nvSpPr>
        <p:spPr>
          <a:xfrm rot="643933">
            <a:off x="3446544" y="1373131"/>
            <a:ext cx="2729794" cy="2746659"/>
          </a:xfrm>
          <a:prstGeom prst="cube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정육면체 9"/>
          <p:cNvSpPr/>
          <p:nvPr/>
        </p:nvSpPr>
        <p:spPr>
          <a:xfrm rot="10180797" flipV="1">
            <a:off x="5809241" y="3748041"/>
            <a:ext cx="2749528" cy="2579889"/>
          </a:xfrm>
          <a:prstGeom prst="cube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정육면체 10"/>
          <p:cNvSpPr/>
          <p:nvPr/>
        </p:nvSpPr>
        <p:spPr>
          <a:xfrm rot="21012340">
            <a:off x="418551" y="3432192"/>
            <a:ext cx="2783392" cy="2640062"/>
          </a:xfrm>
          <a:prstGeom prst="cub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2" name="그림 11" descr="메롱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985758">
            <a:off x="592650" y="4348679"/>
            <a:ext cx="1178302" cy="177838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 rot="21006487">
            <a:off x="1863119" y="4188242"/>
            <a:ext cx="677108" cy="178907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ko-KR" altLang="en-US" sz="3200" b="1" dirty="0" smtClean="0"/>
              <a:t>오 사 카</a:t>
            </a:r>
            <a:endParaRPr lang="ko-KR" altLang="en-US" sz="2800" b="1" dirty="0"/>
          </a:p>
        </p:txBody>
      </p:sp>
      <p:pic>
        <p:nvPicPr>
          <p:cNvPr id="15" name="그림 14" descr="고베타워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643402">
            <a:off x="3536729" y="2025217"/>
            <a:ext cx="1088432" cy="1858324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 rot="590203">
            <a:off x="4664509" y="2270596"/>
            <a:ext cx="677108" cy="17926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ko-KR" altLang="en-US" sz="3200" b="1" dirty="0" smtClean="0"/>
              <a:t>간 사 이</a:t>
            </a:r>
            <a:endParaRPr lang="ko-KR" altLang="en-US" sz="3200" b="1" dirty="0"/>
          </a:p>
        </p:txBody>
      </p:sp>
      <p:pic>
        <p:nvPicPr>
          <p:cNvPr id="18" name="그림 17" descr="교토대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0213559" flipV="1">
            <a:off x="6584255" y="4443847"/>
            <a:ext cx="1889502" cy="1144443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 rot="9819994" flipV="1">
            <a:off x="5032175" y="-2364045"/>
            <a:ext cx="1411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 smtClean="0"/>
              <a:t>학   교</a:t>
            </a:r>
            <a:endParaRPr lang="ko-KR" altLang="en-US" sz="2800" b="1" dirty="0"/>
          </a:p>
        </p:txBody>
      </p:sp>
      <p:sp>
        <p:nvSpPr>
          <p:cNvPr id="21" name="TextBox 20"/>
          <p:cNvSpPr txBox="1"/>
          <p:nvPr/>
        </p:nvSpPr>
        <p:spPr>
          <a:xfrm rot="21025078">
            <a:off x="6967161" y="5555991"/>
            <a:ext cx="15716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/>
              <a:t>학   교</a:t>
            </a:r>
            <a:endParaRPr lang="ko-KR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3" grpId="0"/>
      <p:bldP spid="16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내용 개체 틀 5" descr="110345794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5" name="직사각형 14"/>
          <p:cNvSpPr/>
          <p:nvPr/>
        </p:nvSpPr>
        <p:spPr>
          <a:xfrm>
            <a:off x="2357422" y="3500438"/>
            <a:ext cx="1500198" cy="114300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제목 7"/>
          <p:cNvSpPr>
            <a:spLocks noGrp="1"/>
          </p:cNvSpPr>
          <p:nvPr>
            <p:ph type="title"/>
          </p:nvPr>
        </p:nvSpPr>
        <p:spPr>
          <a:xfrm>
            <a:off x="285720" y="14285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ko-KR" sz="4000" dirty="0" smtClean="0"/>
              <a:t>(1) </a:t>
            </a:r>
            <a:r>
              <a:rPr lang="ko-KR" altLang="en-US" sz="4000" dirty="0" smtClean="0"/>
              <a:t>오사카 미션</a:t>
            </a:r>
            <a:endParaRPr lang="ko-KR" alt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928662" y="714356"/>
            <a:ext cx="464347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 smtClean="0"/>
              <a:t>            </a:t>
            </a:r>
            <a:endParaRPr lang="en-US" altLang="ko-KR" sz="2400" b="1" dirty="0" smtClean="0"/>
          </a:p>
          <a:p>
            <a:r>
              <a:rPr lang="en-US" altLang="ko-KR" sz="2400" b="1" dirty="0"/>
              <a:t> </a:t>
            </a:r>
            <a:r>
              <a:rPr lang="en-US" altLang="ko-KR" sz="2400" b="1" dirty="0" smtClean="0"/>
              <a:t>          </a:t>
            </a:r>
            <a:r>
              <a:rPr lang="ko-KR" altLang="en-US" sz="2400" b="1" dirty="0" err="1" smtClean="0"/>
              <a:t>오사카성</a:t>
            </a:r>
            <a:r>
              <a:rPr lang="ko-KR" altLang="en-US" sz="2000" dirty="0" smtClean="0"/>
              <a:t> </a:t>
            </a:r>
            <a:r>
              <a:rPr lang="ko-KR" altLang="en-US" sz="2000" dirty="0" err="1"/>
              <a:t>도요토미</a:t>
            </a:r>
            <a:r>
              <a:rPr lang="ko-KR" altLang="en-US" sz="2000" dirty="0"/>
              <a:t> </a:t>
            </a:r>
            <a:r>
              <a:rPr lang="ko-KR" altLang="en-US" sz="2000" dirty="0" err="1"/>
              <a:t>히데요시의</a:t>
            </a:r>
            <a:r>
              <a:rPr lang="ko-KR" altLang="en-US" sz="2000" dirty="0"/>
              <a:t> 권력을 한 눈에 볼 수 있다고 말해도 될 것이다</a:t>
            </a:r>
            <a:r>
              <a:rPr lang="en-US" altLang="ko-KR" sz="2000" dirty="0"/>
              <a:t>. </a:t>
            </a:r>
            <a:r>
              <a:rPr lang="ko-KR" altLang="en-US" sz="2000" dirty="0"/>
              <a:t>몇 몇 층에는 사진을 </a:t>
            </a:r>
            <a:r>
              <a:rPr lang="ko-KR" altLang="en-US" sz="2000" dirty="0" err="1"/>
              <a:t>못찍게</a:t>
            </a:r>
            <a:r>
              <a:rPr lang="ko-KR" altLang="en-US" sz="2000" dirty="0"/>
              <a:t> 되어 있는 곳도 있을 만큼 일본에서도 문화재로 보호받는 곳이다</a:t>
            </a:r>
            <a:r>
              <a:rPr lang="en-US" altLang="ko-KR" sz="2000" dirty="0"/>
              <a:t>. </a:t>
            </a:r>
            <a:r>
              <a:rPr lang="ko-KR" altLang="en-US" sz="2000" dirty="0"/>
              <a:t>외국인들과 현지 일본인들도 많이 온 것을 볼 수 있었다</a:t>
            </a:r>
            <a:r>
              <a:rPr lang="en-US" altLang="ko-KR" sz="2000" dirty="0"/>
              <a:t>.</a:t>
            </a:r>
          </a:p>
          <a:p>
            <a:endParaRPr lang="ko-KR" altLang="en-US" sz="1600" dirty="0"/>
          </a:p>
        </p:txBody>
      </p:sp>
      <p:sp>
        <p:nvSpPr>
          <p:cNvPr id="7" name="오른쪽 화살표 6"/>
          <p:cNvSpPr/>
          <p:nvPr/>
        </p:nvSpPr>
        <p:spPr>
          <a:xfrm rot="877550">
            <a:off x="1083981" y="721312"/>
            <a:ext cx="982454" cy="733369"/>
          </a:xfrm>
          <a:prstGeom prst="rightArrow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 rot="1011933">
            <a:off x="1036221" y="853614"/>
            <a:ext cx="10192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dirty="0" smtClean="0"/>
              <a:t>미션 </a:t>
            </a:r>
            <a:r>
              <a:rPr lang="en-US" altLang="ko-KR" sz="2000" b="1" dirty="0" smtClean="0"/>
              <a:t>3</a:t>
            </a:r>
            <a:endParaRPr lang="ko-KR" altLang="en-US" sz="2000" b="1" dirty="0"/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3315" name="_x188847368" descr="EMB00000e30767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1357298"/>
            <a:ext cx="3021125" cy="4225185"/>
          </a:xfrm>
          <a:prstGeom prst="rect">
            <a:avLst/>
          </a:prstGeom>
          <a:noFill/>
        </p:spPr>
      </p:pic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3317" name="_x188825888" descr="EMB00000e30767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786190"/>
            <a:ext cx="3220262" cy="2143140"/>
          </a:xfrm>
          <a:prstGeom prst="rect">
            <a:avLst/>
          </a:prstGeom>
          <a:noFill/>
        </p:spPr>
      </p:pic>
      <p:pic>
        <p:nvPicPr>
          <p:cNvPr id="13313" name="_x188849760" descr="EMB00000e30767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3240" y="4143380"/>
            <a:ext cx="3325588" cy="22144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내용 개체 틀 5" descr="110345794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8" name="직사각형 17"/>
          <p:cNvSpPr/>
          <p:nvPr/>
        </p:nvSpPr>
        <p:spPr>
          <a:xfrm>
            <a:off x="3428992" y="4071942"/>
            <a:ext cx="1285884" cy="21431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제목 7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ko-KR" sz="4000" dirty="0" smtClean="0"/>
              <a:t>(1) </a:t>
            </a:r>
            <a:r>
              <a:rPr lang="ko-KR" altLang="en-US" sz="4000" dirty="0" smtClean="0"/>
              <a:t>오사카 미션</a:t>
            </a:r>
            <a:endParaRPr lang="ko-KR" alt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285720" y="714356"/>
            <a:ext cx="5715040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 smtClean="0"/>
              <a:t>            </a:t>
            </a:r>
            <a:endParaRPr lang="en-US" altLang="ko-KR" sz="2400" b="1" dirty="0" smtClean="0"/>
          </a:p>
          <a:p>
            <a:r>
              <a:rPr lang="en-US" altLang="ko-KR" sz="2400" b="1" dirty="0"/>
              <a:t> </a:t>
            </a:r>
            <a:r>
              <a:rPr lang="en-US" altLang="ko-KR" sz="2400" b="1" dirty="0" smtClean="0"/>
              <a:t>          </a:t>
            </a:r>
            <a:r>
              <a:rPr lang="ko-KR" altLang="en-US" sz="2400" b="1" dirty="0" err="1"/>
              <a:t>우메다</a:t>
            </a:r>
            <a:r>
              <a:rPr lang="ko-KR" altLang="en-US" sz="2400" b="1" dirty="0"/>
              <a:t> 전경</a:t>
            </a:r>
            <a:r>
              <a:rPr lang="ko-KR" altLang="en-US" sz="2400" dirty="0"/>
              <a:t> </a:t>
            </a:r>
            <a:r>
              <a:rPr lang="en-US" altLang="ko-KR" sz="2000" dirty="0"/>
              <a:t>: </a:t>
            </a:r>
            <a:r>
              <a:rPr lang="ko-KR" altLang="en-US" sz="2000" dirty="0"/>
              <a:t>이날 비가 왔었다</a:t>
            </a:r>
            <a:r>
              <a:rPr lang="en-US" altLang="ko-KR" sz="2000" dirty="0"/>
              <a:t>. 40</a:t>
            </a:r>
            <a:r>
              <a:rPr lang="ko-KR" altLang="en-US" sz="2000" dirty="0"/>
              <a:t>층 높이로 두 개의 빌딩 사이로 공중정원을 설치하여 먼 곳까지 한곳에 볼 수 있고 분위기도 좋아 연인들과 오면 좋은 곳이라고 생각한다</a:t>
            </a:r>
            <a:r>
              <a:rPr lang="en-US" altLang="ko-KR" sz="2000" dirty="0"/>
              <a:t>. </a:t>
            </a:r>
            <a:r>
              <a:rPr lang="ko-KR" altLang="en-US" sz="2000" dirty="0"/>
              <a:t>한가지 </a:t>
            </a:r>
            <a:r>
              <a:rPr lang="ko-KR" altLang="en-US" sz="2000" dirty="0" smtClean="0"/>
              <a:t>안 좋은 </a:t>
            </a:r>
            <a:r>
              <a:rPr lang="ko-KR" altLang="en-US" sz="2000" dirty="0"/>
              <a:t>점은 비가 와도 공중정원에서는 우산을 못쓴다는 것이다</a:t>
            </a:r>
            <a:r>
              <a:rPr lang="en-US" altLang="ko-KR" sz="2000" dirty="0"/>
              <a:t>.</a:t>
            </a:r>
            <a:endParaRPr lang="en-US" altLang="ko-KR" sz="2400" dirty="0"/>
          </a:p>
          <a:p>
            <a:endParaRPr lang="en-US" altLang="ko-KR" sz="2400" dirty="0"/>
          </a:p>
          <a:p>
            <a:endParaRPr lang="ko-KR" altLang="en-US" dirty="0"/>
          </a:p>
        </p:txBody>
      </p:sp>
      <p:sp>
        <p:nvSpPr>
          <p:cNvPr id="7" name="오른쪽 화살표 6"/>
          <p:cNvSpPr/>
          <p:nvPr/>
        </p:nvSpPr>
        <p:spPr>
          <a:xfrm rot="1430851">
            <a:off x="449755" y="636143"/>
            <a:ext cx="979041" cy="769169"/>
          </a:xfrm>
          <a:prstGeom prst="rightArrow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 rot="1415958">
            <a:off x="453405" y="803929"/>
            <a:ext cx="10670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dirty="0" smtClean="0"/>
              <a:t>미션 </a:t>
            </a:r>
            <a:r>
              <a:rPr lang="en-US" altLang="ko-KR" sz="2000" b="1" dirty="0" smtClean="0"/>
              <a:t>4</a:t>
            </a:r>
            <a:endParaRPr lang="ko-KR" altLang="en-US" sz="2000" b="1" dirty="0"/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31745" name="_x188841384" descr="EMB00000e30767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82954" y="1214422"/>
            <a:ext cx="2735239" cy="3643338"/>
          </a:xfrm>
          <a:prstGeom prst="rect">
            <a:avLst/>
          </a:prstGeom>
          <a:noFill/>
        </p:spPr>
      </p:pic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31747" name="_x183966744" descr="EMB00000e30768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3286124"/>
            <a:ext cx="3643338" cy="2732504"/>
          </a:xfrm>
          <a:prstGeom prst="rect">
            <a:avLst/>
          </a:prstGeom>
          <a:noFill/>
        </p:spPr>
      </p:pic>
      <p:pic>
        <p:nvPicPr>
          <p:cNvPr id="17" name="그림 16" descr="우메다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00562" y="3714752"/>
            <a:ext cx="2071702" cy="27605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내용 개체 틀 5" descr="110345794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8" name="제목 7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ko-KR" sz="4000" dirty="0" smtClean="0"/>
              <a:t>(1) </a:t>
            </a:r>
            <a:r>
              <a:rPr lang="ko-KR" altLang="en-US" sz="4000" dirty="0" smtClean="0"/>
              <a:t>오사카 미션</a:t>
            </a:r>
            <a:endParaRPr lang="ko-KR" alt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857224" y="1071546"/>
            <a:ext cx="4714908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 smtClean="0"/>
              <a:t>        </a:t>
            </a:r>
            <a:r>
              <a:rPr lang="en-US" altLang="ko-KR" sz="2400" b="1" dirty="0" smtClean="0"/>
              <a:t> </a:t>
            </a:r>
            <a:r>
              <a:rPr lang="ko-KR" altLang="en-US" sz="2400" b="1" dirty="0" smtClean="0"/>
              <a:t>간판</a:t>
            </a:r>
            <a:r>
              <a:rPr lang="en-US" altLang="ko-KR" sz="2400" b="1" dirty="0" smtClean="0"/>
              <a:t>, </a:t>
            </a:r>
            <a:r>
              <a:rPr lang="ko-KR" altLang="en-US" sz="2400" b="1" dirty="0" smtClean="0"/>
              <a:t>돈키호테 </a:t>
            </a:r>
            <a:r>
              <a:rPr lang="en-US" altLang="ko-KR" sz="2000" dirty="0" smtClean="0"/>
              <a:t>: </a:t>
            </a:r>
            <a:r>
              <a:rPr lang="ko-KR" altLang="en-US" sz="2000" dirty="0" err="1" smtClean="0"/>
              <a:t>도톰보리</a:t>
            </a:r>
            <a:r>
              <a:rPr lang="ko-KR" altLang="en-US" sz="2000" dirty="0" smtClean="0"/>
              <a:t> 거리에서 찍은 사진으로 </a:t>
            </a:r>
            <a:r>
              <a:rPr lang="ko-KR" altLang="en-US" sz="2000" dirty="0" err="1" smtClean="0"/>
              <a:t>돈키호테은</a:t>
            </a:r>
            <a:r>
              <a:rPr lang="ko-KR" altLang="en-US" sz="2000" dirty="0" smtClean="0"/>
              <a:t> 우리나라의 이 </a:t>
            </a:r>
            <a:r>
              <a:rPr lang="ko-KR" altLang="en-US" sz="2000" dirty="0" err="1" smtClean="0"/>
              <a:t>마트나</a:t>
            </a:r>
            <a:r>
              <a:rPr lang="ko-KR" altLang="en-US" sz="2000" dirty="0" smtClean="0"/>
              <a:t> 홈 플러스 같은 할인 매장인 곳이다</a:t>
            </a:r>
            <a:r>
              <a:rPr lang="en-US" altLang="ko-KR" sz="2000" dirty="0" smtClean="0"/>
              <a:t>. </a:t>
            </a:r>
            <a:r>
              <a:rPr lang="ko-KR" altLang="en-US" sz="2000" dirty="0" smtClean="0"/>
              <a:t>오히려 할인된 가격으로 물건을 잘 사면 우리나라에서 할인된 가격으로 사는 가격보다 더 싸게 사는 경우도 있었다</a:t>
            </a:r>
            <a:r>
              <a:rPr lang="en-US" altLang="ko-KR" sz="2000" dirty="0" smtClean="0"/>
              <a:t>. 10</a:t>
            </a:r>
            <a:r>
              <a:rPr lang="ko-KR" altLang="en-US" sz="2000" dirty="0" smtClean="0"/>
              <a:t>시에 문이 열리는데 </a:t>
            </a:r>
            <a:r>
              <a:rPr lang="en-US" altLang="ko-KR" sz="2000" dirty="0" smtClean="0"/>
              <a:t>9</a:t>
            </a:r>
            <a:r>
              <a:rPr lang="ko-KR" altLang="en-US" sz="2000" dirty="0" smtClean="0"/>
              <a:t>시부터 기다린 기억이 새록새록 나는 곳이다</a:t>
            </a:r>
            <a:r>
              <a:rPr lang="en-US" altLang="ko-KR" sz="2400" dirty="0" smtClean="0"/>
              <a:t>.</a:t>
            </a:r>
            <a:endParaRPr lang="ko-KR" altLang="en-US" sz="1600" dirty="0"/>
          </a:p>
        </p:txBody>
      </p:sp>
      <p:sp>
        <p:nvSpPr>
          <p:cNvPr id="7" name="오른쪽 화살표 6"/>
          <p:cNvSpPr/>
          <p:nvPr/>
        </p:nvSpPr>
        <p:spPr>
          <a:xfrm rot="1674058">
            <a:off x="651971" y="607809"/>
            <a:ext cx="1024483" cy="784775"/>
          </a:xfrm>
          <a:prstGeom prst="rightArrow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 rot="1446034">
            <a:off x="664734" y="777624"/>
            <a:ext cx="9642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dirty="0" smtClean="0"/>
              <a:t>미션 </a:t>
            </a:r>
            <a:r>
              <a:rPr lang="en-US" altLang="ko-KR" sz="2000" b="1" dirty="0" smtClean="0"/>
              <a:t>5</a:t>
            </a:r>
            <a:endParaRPr lang="ko-KR" altLang="en-US" sz="2000" b="1" dirty="0"/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3" name="_x188873136" descr="EMB00000e30768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4000504"/>
            <a:ext cx="3357586" cy="2518189"/>
          </a:xfrm>
          <a:prstGeom prst="rect">
            <a:avLst/>
          </a:prstGeom>
          <a:noFill/>
        </p:spPr>
      </p:pic>
      <p:pic>
        <p:nvPicPr>
          <p:cNvPr id="14" name="_x188841384" descr="EMB00000e30768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1142984"/>
            <a:ext cx="2986870" cy="3976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내용 개체 틀 5" descr="110345794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8" name="제목 7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ko-KR" sz="4000" dirty="0" smtClean="0"/>
              <a:t>(1) </a:t>
            </a:r>
            <a:r>
              <a:rPr lang="ko-KR" altLang="en-US" sz="4000" dirty="0" smtClean="0"/>
              <a:t>오사카 미션</a:t>
            </a:r>
            <a:endParaRPr lang="ko-KR" alt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285720" y="642918"/>
            <a:ext cx="8286808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 smtClean="0"/>
              <a:t>            </a:t>
            </a:r>
            <a:endParaRPr lang="en-US" altLang="ko-KR" sz="2400" b="1" dirty="0" smtClean="0"/>
          </a:p>
          <a:p>
            <a:r>
              <a:rPr lang="en-US" altLang="ko-KR" sz="2400" b="1" dirty="0"/>
              <a:t> </a:t>
            </a:r>
            <a:r>
              <a:rPr lang="en-US" altLang="ko-KR" sz="2400" b="1" dirty="0" smtClean="0"/>
              <a:t>          </a:t>
            </a:r>
            <a:r>
              <a:rPr lang="ko-KR" altLang="en-US" sz="2000" dirty="0" err="1" smtClean="0"/>
              <a:t>남바역</a:t>
            </a:r>
            <a:r>
              <a:rPr lang="ko-KR" altLang="en-US" sz="2000" dirty="0" smtClean="0"/>
              <a:t> 가는 길 </a:t>
            </a:r>
            <a:r>
              <a:rPr lang="ko-KR" altLang="en-US" sz="2000" b="1" dirty="0" smtClean="0"/>
              <a:t>우동집</a:t>
            </a:r>
            <a:r>
              <a:rPr lang="ko-KR" altLang="en-US" sz="2000" dirty="0" smtClean="0"/>
              <a:t> </a:t>
            </a:r>
            <a:r>
              <a:rPr lang="en-US" altLang="ko-KR" sz="2000" dirty="0" smtClean="0"/>
              <a:t>: </a:t>
            </a:r>
            <a:r>
              <a:rPr lang="ko-KR" altLang="en-US" sz="2000" dirty="0" smtClean="0"/>
              <a:t>숙소에서 </a:t>
            </a:r>
            <a:r>
              <a:rPr lang="ko-KR" altLang="en-US" sz="2000" dirty="0" err="1" smtClean="0"/>
              <a:t>몇분</a:t>
            </a:r>
            <a:r>
              <a:rPr lang="ko-KR" altLang="en-US" sz="2000" dirty="0" smtClean="0"/>
              <a:t> 채 </a:t>
            </a:r>
            <a:r>
              <a:rPr lang="ko-KR" altLang="en-US" sz="2000" dirty="0" err="1" smtClean="0"/>
              <a:t>안걸어가면</a:t>
            </a:r>
            <a:r>
              <a:rPr lang="ko-KR" altLang="en-US" sz="2000" dirty="0" smtClean="0"/>
              <a:t> 나오는 우동집으로 다른 우동집에 비해 제일 작은 </a:t>
            </a:r>
            <a:r>
              <a:rPr lang="ko-KR" altLang="en-US" sz="2000" dirty="0" err="1" smtClean="0"/>
              <a:t>스몰사이즈도</a:t>
            </a:r>
            <a:r>
              <a:rPr lang="ko-KR" altLang="en-US" sz="2000" dirty="0" smtClean="0"/>
              <a:t> 있었다</a:t>
            </a:r>
            <a:r>
              <a:rPr lang="en-US" altLang="ko-KR" sz="2000" dirty="0" smtClean="0"/>
              <a:t>. </a:t>
            </a:r>
            <a:r>
              <a:rPr lang="ko-KR" altLang="en-US" sz="2000" dirty="0" smtClean="0"/>
              <a:t>일본 음식은 달거나 짜게 느껴지는 데 그나마 이곳에서 일반 우동은 괜찮았다</a:t>
            </a:r>
            <a:r>
              <a:rPr lang="en-US" altLang="ko-KR" sz="2000" dirty="0" smtClean="0"/>
              <a:t>. </a:t>
            </a:r>
            <a:r>
              <a:rPr lang="ko-KR" altLang="en-US" sz="2000" dirty="0" smtClean="0"/>
              <a:t>그러나 유부가 들어가 있는 우동은 달아서 비 추천이다</a:t>
            </a:r>
            <a:r>
              <a:rPr lang="en-US" altLang="ko-KR" sz="2000" dirty="0" smtClean="0"/>
              <a:t>. </a:t>
            </a:r>
            <a:r>
              <a:rPr lang="ko-KR" altLang="en-US" sz="2000" dirty="0" smtClean="0"/>
              <a:t>오뎅인 줄 착각해서 시킨 사람들이 꽤 많았다</a:t>
            </a:r>
            <a:r>
              <a:rPr lang="en-US" altLang="ko-KR" sz="2000" dirty="0" smtClean="0"/>
              <a:t>.</a:t>
            </a:r>
            <a:endParaRPr lang="ko-KR" altLang="en-US" sz="2000" dirty="0" smtClean="0"/>
          </a:p>
          <a:p>
            <a:endParaRPr lang="en-US" altLang="ko-KR" sz="2400" dirty="0"/>
          </a:p>
          <a:p>
            <a:endParaRPr lang="ko-KR" altLang="en-US" dirty="0"/>
          </a:p>
        </p:txBody>
      </p:sp>
      <p:sp>
        <p:nvSpPr>
          <p:cNvPr id="7" name="오른쪽 화살표 6"/>
          <p:cNvSpPr/>
          <p:nvPr/>
        </p:nvSpPr>
        <p:spPr>
          <a:xfrm rot="1430851">
            <a:off x="449755" y="636143"/>
            <a:ext cx="979041" cy="769169"/>
          </a:xfrm>
          <a:prstGeom prst="rightArrow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 rot="1415958">
            <a:off x="453405" y="803929"/>
            <a:ext cx="10670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dirty="0" smtClean="0"/>
              <a:t>미션 </a:t>
            </a:r>
            <a:r>
              <a:rPr lang="en-US" altLang="ko-KR" sz="2000" b="1" dirty="0" smtClean="0"/>
              <a:t>6</a:t>
            </a:r>
            <a:endParaRPr lang="ko-KR" altLang="en-US" sz="2000" b="1" dirty="0"/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</TotalTime>
  <Words>1973</Words>
  <Application>Microsoft Office PowerPoint</Application>
  <PresentationFormat>화면 슬라이드 쇼(4:3)</PresentationFormat>
  <Paragraphs>139</Paragraphs>
  <Slides>27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27</vt:i4>
      </vt:variant>
    </vt:vector>
  </HeadingPairs>
  <TitlesOfParts>
    <vt:vector size="28" baseType="lpstr">
      <vt:lpstr>Office 테마</vt:lpstr>
      <vt:lpstr>슬라이드 1</vt:lpstr>
      <vt:lpstr>Contents</vt:lpstr>
      <vt:lpstr>1. 지역 소개</vt:lpstr>
      <vt:lpstr>2. 지역 소개</vt:lpstr>
      <vt:lpstr> 2. Mission project </vt:lpstr>
      <vt:lpstr>(1) 오사카 미션</vt:lpstr>
      <vt:lpstr>(1) 오사카 미션</vt:lpstr>
      <vt:lpstr>(1) 오사카 미션</vt:lpstr>
      <vt:lpstr>(1) 오사카 미션</vt:lpstr>
      <vt:lpstr>(1) 오사카 미션</vt:lpstr>
      <vt:lpstr>슬라이드 11</vt:lpstr>
      <vt:lpstr>(2) 간사이 미션</vt:lpstr>
      <vt:lpstr>(2) 간사이 미션</vt:lpstr>
      <vt:lpstr>슬라이드 14</vt:lpstr>
      <vt:lpstr>슬라이드 15</vt:lpstr>
      <vt:lpstr>(3) 학교 미션</vt:lpstr>
      <vt:lpstr>(3) 학교 미션</vt:lpstr>
      <vt:lpstr>(3) 학교 미션</vt:lpstr>
      <vt:lpstr>(3) 학교 미션</vt:lpstr>
      <vt:lpstr>(3) 학교 미션</vt:lpstr>
      <vt:lpstr>슬라이드 21</vt:lpstr>
      <vt:lpstr>3. 그 외의 여행지</vt:lpstr>
      <vt:lpstr>3. 그 외의 여행지</vt:lpstr>
      <vt:lpstr>3. 그 외의 여행지</vt:lpstr>
      <vt:lpstr>3. 그 외의 여행지</vt:lpstr>
      <vt:lpstr>4-1. 일본생활에서의 느낀점</vt:lpstr>
      <vt:lpstr>4-2. 일본생활에서의 느낀점</vt:lpstr>
    </vt:vector>
  </TitlesOfParts>
  <Company>USER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..</dc:creator>
  <cp:lastModifiedBy>staff</cp:lastModifiedBy>
  <cp:revision>39</cp:revision>
  <dcterms:created xsi:type="dcterms:W3CDTF">2010-12-10T13:44:59Z</dcterms:created>
  <dcterms:modified xsi:type="dcterms:W3CDTF">2010-12-13T07:45:09Z</dcterms:modified>
</cp:coreProperties>
</file>