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73" r:id="rId4"/>
    <p:sldId id="258" r:id="rId5"/>
    <p:sldId id="268" r:id="rId6"/>
    <p:sldId id="267" r:id="rId7"/>
    <p:sldId id="269" r:id="rId8"/>
    <p:sldId id="271" r:id="rId9"/>
    <p:sldId id="276" r:id="rId10"/>
    <p:sldId id="266" r:id="rId11"/>
    <p:sldId id="270" r:id="rId12"/>
    <p:sldId id="272" r:id="rId13"/>
    <p:sldId id="274" r:id="rId14"/>
    <p:sldId id="277" r:id="rId15"/>
    <p:sldId id="260" r:id="rId16"/>
    <p:sldId id="278" r:id="rId17"/>
    <p:sldId id="261" r:id="rId18"/>
    <p:sldId id="279" r:id="rId19"/>
    <p:sldId id="280" r:id="rId20"/>
    <p:sldId id="283" r:id="rId21"/>
    <p:sldId id="281" r:id="rId22"/>
    <p:sldId id="282" r:id="rId23"/>
    <p:sldId id="259" r:id="rId24"/>
  </p:sldIdLst>
  <p:sldSz cx="9144000" cy="6858000" type="screen4x3"/>
  <p:notesSz cx="6858000" cy="9144000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CF26"/>
    <a:srgbClr val="507115"/>
    <a:srgbClr val="000099"/>
    <a:srgbClr val="69951B"/>
    <a:srgbClr val="00FF99"/>
    <a:srgbClr val="CCEB95"/>
    <a:srgbClr val="B2B2B2"/>
    <a:srgbClr val="DDDDDD"/>
    <a:srgbClr val="939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10EEE1-7588-4B28-84AD-C5086743677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FAF8E531-8062-429A-87B7-9FEEA0E3E339}">
      <dgm:prSet/>
      <dgm:spPr/>
      <dgm:t>
        <a:bodyPr/>
        <a:lstStyle/>
        <a:p>
          <a:pPr rtl="0" latinLnBrk="1"/>
          <a:r>
            <a:rPr kumimoji="1" lang="ko-KR" b="1" dirty="0" smtClean="0">
              <a:solidFill>
                <a:srgbClr val="000099"/>
              </a:solidFill>
            </a:rPr>
            <a:t>열분해 기술과 화학적 변화</a:t>
          </a:r>
          <a:r>
            <a:rPr kumimoji="1" lang="ko-KR" altLang="en-US" b="1" dirty="0" smtClean="0">
              <a:solidFill>
                <a:srgbClr val="000099"/>
              </a:solidFill>
            </a:rPr>
            <a:t>나</a:t>
          </a:r>
          <a:endParaRPr kumimoji="1" lang="en-US" altLang="ko-KR" b="1" dirty="0" smtClean="0">
            <a:solidFill>
              <a:srgbClr val="000099"/>
            </a:solidFill>
          </a:endParaRPr>
        </a:p>
        <a:p>
          <a:pPr rtl="0" latinLnBrk="1"/>
          <a:r>
            <a:rPr kumimoji="1" lang="ko-KR" altLang="en-US" b="1" dirty="0" smtClean="0">
              <a:solidFill>
                <a:srgbClr val="000099"/>
              </a:solidFill>
            </a:rPr>
            <a:t>분해</a:t>
          </a:r>
          <a:r>
            <a:rPr kumimoji="1" lang="en-US" altLang="ko-KR" b="1" dirty="0" smtClean="0">
              <a:solidFill>
                <a:srgbClr val="000099"/>
              </a:solidFill>
            </a:rPr>
            <a:t>or</a:t>
          </a:r>
          <a:r>
            <a:rPr kumimoji="1" lang="ko-KR" b="1" dirty="0" smtClean="0">
              <a:solidFill>
                <a:srgbClr val="000099"/>
              </a:solidFill>
            </a:rPr>
            <a:t> </a:t>
          </a:r>
          <a:r>
            <a:rPr kumimoji="1" lang="ko-KR" altLang="en-US" b="1" dirty="0" smtClean="0">
              <a:solidFill>
                <a:srgbClr val="000099"/>
              </a:solidFill>
            </a:rPr>
            <a:t>압축하여 </a:t>
          </a:r>
          <a:r>
            <a:rPr kumimoji="1" lang="ko-KR" b="1" dirty="0" smtClean="0">
              <a:solidFill>
                <a:srgbClr val="000099"/>
              </a:solidFill>
            </a:rPr>
            <a:t>재활용</a:t>
          </a:r>
          <a:r>
            <a:rPr kumimoji="1" lang="en-US" altLang="ko-KR" b="1" dirty="0" smtClean="0">
              <a:solidFill>
                <a:srgbClr val="000099"/>
              </a:solidFill>
            </a:rPr>
            <a:t> </a:t>
          </a:r>
          <a:r>
            <a:rPr kumimoji="1" lang="ko-KR" altLang="en-US" b="1" dirty="0" smtClean="0">
              <a:solidFill>
                <a:srgbClr val="000099"/>
              </a:solidFill>
            </a:rPr>
            <a:t>하여 사용 </a:t>
          </a:r>
          <a:endParaRPr kumimoji="1" lang="ko-KR" b="1" dirty="0">
            <a:solidFill>
              <a:srgbClr val="000099"/>
            </a:solidFill>
          </a:endParaRPr>
        </a:p>
      </dgm:t>
    </dgm:pt>
    <dgm:pt modelId="{8078988E-BED3-428E-8632-45C7F865D551}" type="parTrans" cxnId="{8B084A4D-D295-417C-A9A4-237058690779}">
      <dgm:prSet/>
      <dgm:spPr/>
      <dgm:t>
        <a:bodyPr/>
        <a:lstStyle/>
        <a:p>
          <a:pPr latinLnBrk="1"/>
          <a:endParaRPr lang="ko-KR" altLang="en-US"/>
        </a:p>
      </dgm:t>
    </dgm:pt>
    <dgm:pt modelId="{F0FAD92F-CDA7-47EC-9FA9-895F806562D0}" type="sibTrans" cxnId="{8B084A4D-D295-417C-A9A4-237058690779}">
      <dgm:prSet/>
      <dgm:spPr/>
      <dgm:t>
        <a:bodyPr/>
        <a:lstStyle/>
        <a:p>
          <a:pPr latinLnBrk="1"/>
          <a:endParaRPr lang="ko-KR" altLang="en-US"/>
        </a:p>
      </dgm:t>
    </dgm:pt>
    <dgm:pt modelId="{FCB28FF9-99C3-4F1C-B274-ED4085FFED54}" type="pres">
      <dgm:prSet presAssocID="{8610EEE1-7588-4B28-84AD-C508674367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C4EEAAC-FAE5-4513-BAA2-7E5799F35A31}" type="pres">
      <dgm:prSet presAssocID="{FAF8E531-8062-429A-87B7-9FEEA0E3E339}" presName="parentText" presStyleLbl="node1" presStyleIdx="0" presStyleCnt="1" custLinFactNeighborX="-2703" custLinFactNeighborY="-1822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5530337E-16BE-4C18-AC0D-62B7DF6A0719}" type="presOf" srcId="{8610EEE1-7588-4B28-84AD-C50867436776}" destId="{FCB28FF9-99C3-4F1C-B274-ED4085FFED54}" srcOrd="0" destOrd="0" presId="urn:microsoft.com/office/officeart/2005/8/layout/vList2"/>
    <dgm:cxn modelId="{8B084A4D-D295-417C-A9A4-237058690779}" srcId="{8610EEE1-7588-4B28-84AD-C50867436776}" destId="{FAF8E531-8062-429A-87B7-9FEEA0E3E339}" srcOrd="0" destOrd="0" parTransId="{8078988E-BED3-428E-8632-45C7F865D551}" sibTransId="{F0FAD92F-CDA7-47EC-9FA9-895F806562D0}"/>
    <dgm:cxn modelId="{F4364768-3F3E-4450-BEE3-788A625466FF}" type="presOf" srcId="{FAF8E531-8062-429A-87B7-9FEEA0E3E339}" destId="{AC4EEAAC-FAE5-4513-BAA2-7E5799F35A31}" srcOrd="0" destOrd="0" presId="urn:microsoft.com/office/officeart/2005/8/layout/vList2"/>
    <dgm:cxn modelId="{75C1C015-AFD6-406D-814E-7720C17E6AB0}" type="presParOf" srcId="{FCB28FF9-99C3-4F1C-B274-ED4085FFED54}" destId="{AC4EEAAC-FAE5-4513-BAA2-7E5799F35A31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4EEAAC-FAE5-4513-BAA2-7E5799F35A31}">
      <dsp:nvSpPr>
        <dsp:cNvPr id="0" name=""/>
        <dsp:cNvSpPr/>
      </dsp:nvSpPr>
      <dsp:spPr>
        <a:xfrm>
          <a:off x="0" y="0"/>
          <a:ext cx="3214710" cy="6236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sz="1300" b="1" kern="1200" dirty="0" smtClean="0">
              <a:solidFill>
                <a:srgbClr val="000099"/>
              </a:solidFill>
            </a:rPr>
            <a:t>열분해 기술과 화학적 변화</a:t>
          </a:r>
          <a:r>
            <a:rPr kumimoji="1" lang="ko-KR" altLang="en-US" sz="1300" b="1" kern="1200" dirty="0" smtClean="0">
              <a:solidFill>
                <a:srgbClr val="000099"/>
              </a:solidFill>
            </a:rPr>
            <a:t>나</a:t>
          </a:r>
          <a:endParaRPr kumimoji="1" lang="en-US" altLang="ko-KR" sz="1300" b="1" kern="1200" dirty="0" smtClean="0">
            <a:solidFill>
              <a:srgbClr val="000099"/>
            </a:solidFill>
          </a:endParaRPr>
        </a:p>
        <a:p>
          <a:pPr lvl="0" algn="l" defTabSz="57785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300" b="1" kern="1200" dirty="0" smtClean="0">
              <a:solidFill>
                <a:srgbClr val="000099"/>
              </a:solidFill>
            </a:rPr>
            <a:t>분해</a:t>
          </a:r>
          <a:r>
            <a:rPr kumimoji="1" lang="en-US" altLang="ko-KR" sz="1300" b="1" kern="1200" dirty="0" smtClean="0">
              <a:solidFill>
                <a:srgbClr val="000099"/>
              </a:solidFill>
            </a:rPr>
            <a:t>or</a:t>
          </a:r>
          <a:r>
            <a:rPr kumimoji="1" lang="ko-KR" sz="1300" b="1" kern="1200" dirty="0" smtClean="0">
              <a:solidFill>
                <a:srgbClr val="000099"/>
              </a:solidFill>
            </a:rPr>
            <a:t> </a:t>
          </a:r>
          <a:r>
            <a:rPr kumimoji="1" lang="ko-KR" altLang="en-US" sz="1300" b="1" kern="1200" dirty="0" smtClean="0">
              <a:solidFill>
                <a:srgbClr val="000099"/>
              </a:solidFill>
            </a:rPr>
            <a:t>압축하여 </a:t>
          </a:r>
          <a:r>
            <a:rPr kumimoji="1" lang="ko-KR" sz="1300" b="1" kern="1200" dirty="0" smtClean="0">
              <a:solidFill>
                <a:srgbClr val="000099"/>
              </a:solidFill>
            </a:rPr>
            <a:t>재활용</a:t>
          </a:r>
          <a:r>
            <a:rPr kumimoji="1" lang="en-US" altLang="ko-KR" sz="1300" b="1" kern="1200" dirty="0" smtClean="0">
              <a:solidFill>
                <a:srgbClr val="000099"/>
              </a:solidFill>
            </a:rPr>
            <a:t> </a:t>
          </a:r>
          <a:r>
            <a:rPr kumimoji="1" lang="ko-KR" altLang="en-US" sz="1300" b="1" kern="1200" dirty="0" smtClean="0">
              <a:solidFill>
                <a:srgbClr val="000099"/>
              </a:solidFill>
            </a:rPr>
            <a:t>하여 사용 </a:t>
          </a:r>
          <a:endParaRPr kumimoji="1" lang="ko-KR" sz="1300" b="1" kern="1200" dirty="0">
            <a:solidFill>
              <a:srgbClr val="000099"/>
            </a:solidFill>
          </a:endParaRPr>
        </a:p>
      </dsp:txBody>
      <dsp:txXfrm>
        <a:off x="0" y="0"/>
        <a:ext cx="3214710" cy="6236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11310B6-C824-430D-9FF4-BEB17519FCD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40C7C-6B99-4743-B492-A3DE421F606A}" type="datetimeFigureOut">
              <a:rPr lang="ko-KR" altLang="en-US" smtClean="0"/>
              <a:pPr/>
              <a:t>2012-05-29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8EC15-1DFB-4A05-B74B-AB7AB0702E3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8EC15-1DFB-4A05-B74B-AB7AB0702E33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8EC15-1DFB-4A05-B74B-AB7AB0702E33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8EC15-1DFB-4A05-B74B-AB7AB0702E33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0" name="Picture 28" descr="main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1" name="Picture 27" descr="contents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iet.re.kr/kiet_web/?sub_num=12&amp;state=view&amp;idx=30388" TargetMode="External"/><Relationship Id="rId3" Type="http://schemas.openxmlformats.org/officeDocument/2006/relationships/hyperlink" Target="http://www.hankyung.com/news/app/newsview.php?aid=2011121293331" TargetMode="External"/><Relationship Id="rId7" Type="http://schemas.openxmlformats.org/officeDocument/2006/relationships/hyperlink" Target="http://kin.naver.com/qna/detail.nhn?d1id=8&amp;dirId=80901&amp;docId=30223286&amp;qb=7Y+Q7YOA7J207Ja0IOyerO2ZnOyaqQ==&amp;enc=utf8&amp;section=kin&amp;rank=3&amp;search_sort=0&amp;spq=0&amp;pid=gJBkQF5Y7vossbmq994ssc--030497&amp;sid=T7jaYU6zuE8AAEss-dA" TargetMode="External"/><Relationship Id="rId12" Type="http://schemas.openxmlformats.org/officeDocument/2006/relationships/hyperlink" Target="http://cafe.naver.com/tjac/5" TargetMode="External"/><Relationship Id="rId2" Type="http://schemas.openxmlformats.org/officeDocument/2006/relationships/hyperlink" Target="http://bamisland.org/5006924708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jebacktech.kr/4pag_index.htm" TargetMode="External"/><Relationship Id="rId11" Type="http://schemas.openxmlformats.org/officeDocument/2006/relationships/hyperlink" Target="http://cafe.naver.com/yeinin/3941" TargetMode="External"/><Relationship Id="rId5" Type="http://schemas.openxmlformats.org/officeDocument/2006/relationships/hyperlink" Target="http://kin.naver.com/qna/detail.nhn?d1id=6&amp;dirId=611&amp;docId=108833759&amp;qb=7Y+Q7YOA7J207Ja0IOyerO2ZnOyaqQ==&amp;enc=utf8&amp;section=kin&amp;rank=1&amp;search_sort=0&amp;spq=0&amp;pid=gJBkQF5Y7vossbmq994ssc--030497&amp;sid=T7jaYU6zuE8AAEss-dA" TargetMode="External"/><Relationship Id="rId10" Type="http://schemas.openxmlformats.org/officeDocument/2006/relationships/hyperlink" Target="http://blog.naver.com/datastructur?Redirect=Log&amp;logNo=150085818115" TargetMode="External"/><Relationship Id="rId4" Type="http://schemas.openxmlformats.org/officeDocument/2006/relationships/hyperlink" Target="http://www.chemlocus.co.kr/news/view/41672" TargetMode="External"/><Relationship Id="rId9" Type="http://schemas.openxmlformats.org/officeDocument/2006/relationships/hyperlink" Target="http://kin.naver.com/qna/detail.nhn?d1id=8&amp;dirId=811&amp;docId=74625333&amp;qb=7Y+Q7YOA7J207Ja0IOyerO2ZnOyaqQ==&amp;enc=utf8&amp;section=kin&amp;rank=5&amp;search_sort=0&amp;spq=0&amp;pid=gJBkQF5Y7vossbmq994ssc--030497&amp;sid=T7jaYU6zuE8AAEss-dA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krdic.naver.com/search.nhn?query=%ED%8F%90%ED%83%80%EC%9D%B4%EC%96%B4" TargetMode="External"/><Relationship Id="rId13" Type="http://schemas.openxmlformats.org/officeDocument/2006/relationships/hyperlink" Target="http://blog.naver.com/jennie960313?Redirect=Log&amp;logNo=40089289264" TargetMode="External"/><Relationship Id="rId3" Type="http://schemas.openxmlformats.org/officeDocument/2006/relationships/hyperlink" Target="http://cafe.naver.com/insengmakjang/233" TargetMode="External"/><Relationship Id="rId7" Type="http://schemas.openxmlformats.org/officeDocument/2006/relationships/hyperlink" Target="http://100.naver.com/100.nhn?docid=154349" TargetMode="External"/><Relationship Id="rId12" Type="http://schemas.openxmlformats.org/officeDocument/2006/relationships/hyperlink" Target="http://blog.naver.com/jhoony71?Redirect=Log&amp;logNo=80059042096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kbra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.joinsmsn.com/media/folderlistslide.asp?uid=bj1320&amp;folder=2&amp;list_id=7139564" TargetMode="External"/><Relationship Id="rId11" Type="http://schemas.openxmlformats.org/officeDocument/2006/relationships/hyperlink" Target="http://cafe.naver.com/ecowd/16351" TargetMode="External"/><Relationship Id="rId5" Type="http://schemas.openxmlformats.org/officeDocument/2006/relationships/hyperlink" Target="http://greenhomekorea.org/10095360573" TargetMode="External"/><Relationship Id="rId15" Type="http://schemas.openxmlformats.org/officeDocument/2006/relationships/hyperlink" Target="http://blog.naver.com/providefor?Redirect=Log&amp;logNo=120139264245" TargetMode="External"/><Relationship Id="rId10" Type="http://schemas.openxmlformats.org/officeDocument/2006/relationships/hyperlink" Target="http://blog.naver.com/mose2811?Redirect=Log&amp;logNo=120144746384" TargetMode="External"/><Relationship Id="rId4" Type="http://schemas.openxmlformats.org/officeDocument/2006/relationships/hyperlink" Target="http://cafe.naver.com/saval/285" TargetMode="External"/><Relationship Id="rId9" Type="http://schemas.openxmlformats.org/officeDocument/2006/relationships/hyperlink" Target="http://krdic.naver.com/search.nhn?kind=all&amp;scBtn=true&amp;query=%EC%A0%84%EC%A7%80" TargetMode="External"/><Relationship Id="rId14" Type="http://schemas.openxmlformats.org/officeDocument/2006/relationships/hyperlink" Target="http://blog.naver.com/98heena?Redirect=Log&amp;logNo=110121514565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1142976" y="1928802"/>
            <a:ext cx="547211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5000" b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환경 </a:t>
            </a:r>
            <a:r>
              <a:rPr lang="ko-KR" altLang="en-US" sz="5000" b="1" dirty="0" err="1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재료학</a:t>
            </a:r>
            <a:r>
              <a:rPr lang="ko-KR" altLang="en-US" sz="5000" b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5000" b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PPT </a:t>
            </a:r>
            <a:endParaRPr lang="ko-KR" altLang="en-US" sz="5000" b="1" dirty="0" smtClean="0">
              <a:solidFill>
                <a:srgbClr val="507115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142976" y="3643314"/>
            <a:ext cx="547211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0" dirty="0" smtClean="0">
                <a:solidFill>
                  <a:srgbClr val="92CF26"/>
                </a:solidFill>
                <a:latin typeface="HY헤드라인M" pitchFamily="18" charset="-127"/>
                <a:ea typeface="HY헤드라인M" pitchFamily="18" charset="-127"/>
              </a:rPr>
              <a:t>10</a:t>
            </a:r>
            <a:r>
              <a:rPr lang="ko-KR" altLang="en-US" sz="4000" dirty="0" smtClean="0">
                <a:solidFill>
                  <a:srgbClr val="92CF26"/>
                </a:solidFill>
                <a:latin typeface="HY헤드라인M" pitchFamily="18" charset="-127"/>
                <a:ea typeface="HY헤드라인M" pitchFamily="18" charset="-127"/>
              </a:rPr>
              <a:t>조 </a:t>
            </a:r>
            <a:r>
              <a:rPr lang="en-US" altLang="ko-KR" sz="4000" dirty="0" smtClean="0">
                <a:solidFill>
                  <a:srgbClr val="92CF26"/>
                </a:solidFill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4000" dirty="0" smtClean="0">
                <a:solidFill>
                  <a:srgbClr val="92CF26"/>
                </a:solidFill>
                <a:latin typeface="HY헤드라인M" pitchFamily="18" charset="-127"/>
                <a:ea typeface="HY헤드라인M" pitchFamily="18" charset="-127"/>
              </a:rPr>
              <a:t>우승</a:t>
            </a:r>
            <a:r>
              <a:rPr lang="ko-KR" altLang="en-US" sz="4000" dirty="0">
                <a:solidFill>
                  <a:srgbClr val="92CF26"/>
                </a:solidFill>
                <a:latin typeface="HY헤드라인M" pitchFamily="18" charset="-127"/>
                <a:ea typeface="HY헤드라인M" pitchFamily="18" charset="-127"/>
              </a:rPr>
              <a:t>민 </a:t>
            </a:r>
            <a:r>
              <a:rPr lang="ko-KR" altLang="en-US" sz="4000" dirty="0" smtClean="0">
                <a:solidFill>
                  <a:srgbClr val="92CF26"/>
                </a:solidFill>
                <a:latin typeface="HY헤드라인M" pitchFamily="18" charset="-127"/>
                <a:ea typeface="HY헤드라인M" pitchFamily="18" charset="-127"/>
              </a:rPr>
              <a:t>김진무 </a:t>
            </a:r>
            <a:endParaRPr lang="en-US" altLang="ko-KR" sz="4000" dirty="0" smtClean="0">
              <a:solidFill>
                <a:srgbClr val="92CF26"/>
              </a:solidFill>
              <a:latin typeface="HY헤드라인M" pitchFamily="18" charset="-127"/>
              <a:ea typeface="HY헤드라인M" pitchFamily="18" charset="-127"/>
            </a:endParaRPr>
          </a:p>
          <a:p>
            <a:pPr>
              <a:spcBef>
                <a:spcPct val="50000"/>
              </a:spcBef>
            </a:pPr>
            <a:r>
              <a:rPr lang="ko-KR" altLang="en-US" sz="4000" dirty="0" smtClean="0">
                <a:solidFill>
                  <a:srgbClr val="92CF26"/>
                </a:solidFill>
                <a:latin typeface="HY헤드라인M" pitchFamily="18" charset="-127"/>
                <a:ea typeface="HY헤드라인M" pitchFamily="18" charset="-127"/>
              </a:rPr>
              <a:t>         손주연 최웅식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그룹 52"/>
          <p:cNvGrpSpPr/>
          <p:nvPr/>
        </p:nvGrpSpPr>
        <p:grpSpPr>
          <a:xfrm>
            <a:off x="642910" y="1714488"/>
            <a:ext cx="7000924" cy="523220"/>
            <a:chOff x="1140696" y="4071942"/>
            <a:chExt cx="7000924" cy="523220"/>
          </a:xfrm>
        </p:grpSpPr>
        <p:grpSp>
          <p:nvGrpSpPr>
            <p:cNvPr id="33" name="그룹 6"/>
            <p:cNvGrpSpPr/>
            <p:nvPr/>
          </p:nvGrpSpPr>
          <p:grpSpPr>
            <a:xfrm>
              <a:off x="1428728" y="4071942"/>
              <a:ext cx="6712892" cy="523220"/>
              <a:chOff x="288016" y="0"/>
              <a:chExt cx="3372945" cy="523220"/>
            </a:xfrm>
          </p:grpSpPr>
          <p:sp>
            <p:nvSpPr>
              <p:cNvPr id="50" name="오각형 49"/>
              <p:cNvSpPr/>
              <p:nvPr/>
            </p:nvSpPr>
            <p:spPr>
              <a:xfrm rot="10800000">
                <a:off x="288016" y="0"/>
                <a:ext cx="3372945" cy="523220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1" name="오각형 4"/>
              <p:cNvSpPr/>
              <p:nvPr/>
            </p:nvSpPr>
            <p:spPr>
              <a:xfrm rot="21600000">
                <a:off x="418823" y="0"/>
                <a:ext cx="3242138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30725" tIns="80010" rIns="149352" bIns="80010" numCol="1" spcCol="1270" anchor="ctr" anchorCtr="0">
                <a:noAutofit/>
              </a:bodyPr>
              <a:lstStyle/>
              <a:p>
                <a:pPr lvl="0" defTabSz="933450">
                  <a:lnSpc>
                    <a:spcPct val="150000"/>
                  </a:lnSpc>
                  <a:spcAft>
                    <a:spcPct val="35000"/>
                  </a:spcAft>
                </a:pPr>
                <a:r>
                  <a:rPr lang="ko-KR" altLang="en-US" sz="2100" b="1" dirty="0" err="1" smtClean="0">
                    <a:solidFill>
                      <a:srgbClr val="000099"/>
                    </a:solidFill>
                  </a:rPr>
                  <a:t>터보씰</a:t>
                </a:r>
                <a:r>
                  <a:rPr lang="en-US" altLang="ko-KR" sz="2100" b="1" dirty="0" smtClean="0">
                    <a:solidFill>
                      <a:srgbClr val="000099"/>
                    </a:solidFill>
                  </a:rPr>
                  <a:t>, </a:t>
                </a:r>
                <a:r>
                  <a:rPr lang="ko-KR" altLang="en-US" sz="2100" b="1" dirty="0" err="1" smtClean="0">
                    <a:solidFill>
                      <a:srgbClr val="000099"/>
                    </a:solidFill>
                  </a:rPr>
                  <a:t>전단지에</a:t>
                </a:r>
                <a:r>
                  <a:rPr lang="ko-KR" altLang="en-US" sz="2100" b="1" dirty="0" smtClean="0">
                    <a:solidFill>
                      <a:srgbClr val="000099"/>
                    </a:solidFill>
                  </a:rPr>
                  <a:t> 붙은 고무자석</a:t>
                </a:r>
                <a:endParaRPr lang="ko-KR" altLang="en-US" sz="2100" b="1" dirty="0">
                  <a:solidFill>
                    <a:srgbClr val="000099"/>
                  </a:solidFill>
                </a:endParaRPr>
              </a:p>
            </p:txBody>
          </p:sp>
        </p:grpSp>
        <p:sp>
          <p:nvSpPr>
            <p:cNvPr id="52" name="타원 51"/>
            <p:cNvSpPr/>
            <p:nvPr/>
          </p:nvSpPr>
          <p:spPr>
            <a:xfrm>
              <a:off x="1140696" y="4071942"/>
              <a:ext cx="523220" cy="52322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54" name="그룹 53"/>
          <p:cNvGrpSpPr/>
          <p:nvPr/>
        </p:nvGrpSpPr>
        <p:grpSpPr>
          <a:xfrm>
            <a:off x="642910" y="2428868"/>
            <a:ext cx="7000924" cy="523220"/>
            <a:chOff x="1140696" y="4071942"/>
            <a:chExt cx="7000924" cy="523220"/>
          </a:xfrm>
        </p:grpSpPr>
        <p:grpSp>
          <p:nvGrpSpPr>
            <p:cNvPr id="55" name="그룹 6"/>
            <p:cNvGrpSpPr/>
            <p:nvPr/>
          </p:nvGrpSpPr>
          <p:grpSpPr>
            <a:xfrm>
              <a:off x="1428728" y="4071942"/>
              <a:ext cx="6712892" cy="523220"/>
              <a:chOff x="288016" y="0"/>
              <a:chExt cx="3372945" cy="523220"/>
            </a:xfrm>
          </p:grpSpPr>
          <p:sp>
            <p:nvSpPr>
              <p:cNvPr id="57" name="오각형 56"/>
              <p:cNvSpPr/>
              <p:nvPr/>
            </p:nvSpPr>
            <p:spPr>
              <a:xfrm rot="10800000">
                <a:off x="288016" y="0"/>
                <a:ext cx="3372945" cy="523220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8" name="오각형 4"/>
              <p:cNvSpPr/>
              <p:nvPr/>
            </p:nvSpPr>
            <p:spPr>
              <a:xfrm>
                <a:off x="418823" y="0"/>
                <a:ext cx="3242138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30725" tIns="80010" rIns="149352" bIns="80010" numCol="1" spcCol="1270" anchor="ctr" anchorCtr="0">
                <a:noAutofit/>
              </a:bodyPr>
              <a:lstStyle/>
              <a:p>
                <a:pPr lvl="0" defTabSz="933450">
                  <a:lnSpc>
                    <a:spcPct val="150000"/>
                  </a:lnSpc>
                  <a:spcAft>
                    <a:spcPct val="35000"/>
                  </a:spcAft>
                </a:pPr>
                <a:r>
                  <a:rPr lang="ko-KR" altLang="en-US" sz="2100" b="1" dirty="0" smtClean="0">
                    <a:solidFill>
                      <a:srgbClr val="000099"/>
                    </a:solidFill>
                  </a:rPr>
                  <a:t>경계 </a:t>
                </a:r>
                <a:r>
                  <a:rPr lang="ko-KR" altLang="en-US" sz="2100" b="1" dirty="0" err="1" smtClean="0">
                    <a:solidFill>
                      <a:srgbClr val="000099"/>
                    </a:solidFill>
                  </a:rPr>
                  <a:t>보호단</a:t>
                </a:r>
                <a:r>
                  <a:rPr lang="ko-KR" altLang="en-US" sz="2100" b="1" dirty="0" smtClean="0">
                    <a:solidFill>
                      <a:srgbClr val="000099"/>
                    </a:solidFill>
                  </a:rPr>
                  <a:t> </a:t>
                </a:r>
                <a:r>
                  <a:rPr lang="en-US" altLang="ko-KR" sz="2100" b="1" dirty="0" smtClean="0">
                    <a:solidFill>
                      <a:srgbClr val="000099"/>
                    </a:solidFill>
                  </a:rPr>
                  <a:t>, </a:t>
                </a:r>
                <a:r>
                  <a:rPr lang="ko-KR" altLang="en-US" sz="2100" b="1" dirty="0" smtClean="0">
                    <a:solidFill>
                      <a:srgbClr val="000099"/>
                    </a:solidFill>
                  </a:rPr>
                  <a:t>고무매트</a:t>
                </a:r>
                <a:endParaRPr lang="ko-KR" altLang="en-US" sz="2100" b="1" dirty="0">
                  <a:solidFill>
                    <a:srgbClr val="000099"/>
                  </a:solidFill>
                </a:endParaRPr>
              </a:p>
            </p:txBody>
          </p:sp>
        </p:grpSp>
        <p:sp>
          <p:nvSpPr>
            <p:cNvPr id="56" name="타원 55"/>
            <p:cNvSpPr/>
            <p:nvPr/>
          </p:nvSpPr>
          <p:spPr>
            <a:xfrm>
              <a:off x="1140696" y="4071942"/>
              <a:ext cx="523220" cy="52322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64" name="그룹 63"/>
          <p:cNvGrpSpPr/>
          <p:nvPr/>
        </p:nvGrpSpPr>
        <p:grpSpPr>
          <a:xfrm>
            <a:off x="642910" y="4857760"/>
            <a:ext cx="7000924" cy="523220"/>
            <a:chOff x="1140696" y="4071942"/>
            <a:chExt cx="7000924" cy="523220"/>
          </a:xfrm>
        </p:grpSpPr>
        <p:grpSp>
          <p:nvGrpSpPr>
            <p:cNvPr id="65" name="그룹 6"/>
            <p:cNvGrpSpPr/>
            <p:nvPr/>
          </p:nvGrpSpPr>
          <p:grpSpPr>
            <a:xfrm>
              <a:off x="1428728" y="4071942"/>
              <a:ext cx="6712892" cy="523220"/>
              <a:chOff x="288016" y="0"/>
              <a:chExt cx="3372945" cy="523220"/>
            </a:xfrm>
          </p:grpSpPr>
          <p:sp>
            <p:nvSpPr>
              <p:cNvPr id="67" name="오각형 66"/>
              <p:cNvSpPr/>
              <p:nvPr/>
            </p:nvSpPr>
            <p:spPr>
              <a:xfrm rot="10800000">
                <a:off x="288016" y="0"/>
                <a:ext cx="3372945" cy="523220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8" name="오각형 4"/>
              <p:cNvSpPr/>
              <p:nvPr/>
            </p:nvSpPr>
            <p:spPr>
              <a:xfrm>
                <a:off x="418823" y="0"/>
                <a:ext cx="3242138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30725" tIns="80010" rIns="149352" bIns="80010" numCol="1" spcCol="1270" anchor="ctr" anchorCtr="0">
                <a:noAutofit/>
              </a:bodyPr>
              <a:lstStyle/>
              <a:p>
                <a:pPr lvl="0" algn="ctr" defTabSz="933450" rtl="0" latinLnBrk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2100" b="1" kern="1200" dirty="0" smtClean="0">
                    <a:solidFill>
                      <a:srgbClr val="000099"/>
                    </a:solidFill>
                  </a:rPr>
                  <a:t>고무분말</a:t>
                </a:r>
                <a:r>
                  <a:rPr kumimoji="1" lang="en-US" altLang="ko-KR" sz="2100" b="1" kern="1200" dirty="0" smtClean="0">
                    <a:solidFill>
                      <a:srgbClr val="000099"/>
                    </a:solidFill>
                  </a:rPr>
                  <a:t>, </a:t>
                </a:r>
                <a:r>
                  <a:rPr kumimoji="1" lang="ko-KR" altLang="en-US" sz="2100" b="1" kern="1200" dirty="0" smtClean="0">
                    <a:solidFill>
                      <a:srgbClr val="000099"/>
                    </a:solidFill>
                  </a:rPr>
                  <a:t>밧줄</a:t>
                </a:r>
                <a:endParaRPr kumimoji="1" lang="ko-KR" sz="2100" b="1" kern="1200" dirty="0">
                  <a:solidFill>
                    <a:srgbClr val="000099"/>
                  </a:solidFill>
                </a:endParaRPr>
              </a:p>
            </p:txBody>
          </p:sp>
        </p:grpSp>
        <p:sp>
          <p:nvSpPr>
            <p:cNvPr id="66" name="타원 65"/>
            <p:cNvSpPr/>
            <p:nvPr/>
          </p:nvSpPr>
          <p:spPr>
            <a:xfrm>
              <a:off x="1140696" y="4071942"/>
              <a:ext cx="523220" cy="52322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폐타이어의 용도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642910" y="1000108"/>
            <a:ext cx="7000924" cy="523220"/>
            <a:chOff x="1140696" y="4071942"/>
            <a:chExt cx="7000924" cy="523220"/>
          </a:xfrm>
        </p:grpSpPr>
        <p:grpSp>
          <p:nvGrpSpPr>
            <p:cNvPr id="49" name="그룹 6"/>
            <p:cNvGrpSpPr/>
            <p:nvPr/>
          </p:nvGrpSpPr>
          <p:grpSpPr>
            <a:xfrm>
              <a:off x="1428728" y="4071942"/>
              <a:ext cx="6712892" cy="523220"/>
              <a:chOff x="288016" y="0"/>
              <a:chExt cx="3372945" cy="523220"/>
            </a:xfrm>
          </p:grpSpPr>
          <p:sp>
            <p:nvSpPr>
              <p:cNvPr id="70" name="오각형 69"/>
              <p:cNvSpPr/>
              <p:nvPr/>
            </p:nvSpPr>
            <p:spPr>
              <a:xfrm rot="10800000">
                <a:off x="288016" y="0"/>
                <a:ext cx="3372945" cy="523220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1" name="오각형 4"/>
              <p:cNvSpPr/>
              <p:nvPr/>
            </p:nvSpPr>
            <p:spPr>
              <a:xfrm rot="21600000">
                <a:off x="418823" y="0"/>
                <a:ext cx="3242138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30725" tIns="80010" rIns="149352" bIns="80010" numCol="1" spcCol="1270" anchor="ctr" anchorCtr="0">
                <a:noAutofit/>
              </a:bodyPr>
              <a:lstStyle/>
              <a:p>
                <a:pPr lvl="0" algn="ctr" defTabSz="933450" rtl="0" latinLnBrk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2100" b="1" kern="1200" dirty="0" smtClean="0">
                    <a:solidFill>
                      <a:srgbClr val="000099"/>
                    </a:solidFill>
                  </a:rPr>
                  <a:t>기름 </a:t>
                </a:r>
                <a:r>
                  <a:rPr kumimoji="1" lang="en-US" altLang="ko-KR" sz="2100" b="1" kern="1200" dirty="0" smtClean="0">
                    <a:solidFill>
                      <a:srgbClr val="000099"/>
                    </a:solidFill>
                  </a:rPr>
                  <a:t>, </a:t>
                </a:r>
                <a:r>
                  <a:rPr kumimoji="1" lang="ko-KR" altLang="en-US" sz="2100" b="1" kern="1200" dirty="0" smtClean="0">
                    <a:solidFill>
                      <a:srgbClr val="000099"/>
                    </a:solidFill>
                  </a:rPr>
                  <a:t>카본블랙 </a:t>
                </a:r>
                <a:r>
                  <a:rPr kumimoji="1" lang="en-US" altLang="ko-KR" sz="2100" b="1" kern="1200" dirty="0" smtClean="0">
                    <a:solidFill>
                      <a:srgbClr val="000099"/>
                    </a:solidFill>
                  </a:rPr>
                  <a:t>, </a:t>
                </a:r>
                <a:r>
                  <a:rPr kumimoji="1" lang="ko-KR" altLang="en-US" sz="2100" b="1" kern="1200" dirty="0" smtClean="0">
                    <a:solidFill>
                      <a:srgbClr val="000099"/>
                    </a:solidFill>
                  </a:rPr>
                  <a:t>강철선</a:t>
                </a:r>
                <a:endParaRPr kumimoji="1" lang="ko-KR" sz="2100" b="1" kern="1200" dirty="0">
                  <a:solidFill>
                    <a:srgbClr val="000099"/>
                  </a:solidFill>
                </a:endParaRPr>
              </a:p>
            </p:txBody>
          </p:sp>
        </p:grpSp>
        <p:sp>
          <p:nvSpPr>
            <p:cNvPr id="69" name="타원 68"/>
            <p:cNvSpPr/>
            <p:nvPr/>
          </p:nvSpPr>
          <p:spPr>
            <a:xfrm>
              <a:off x="1140696" y="4071942"/>
              <a:ext cx="523220" cy="52322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73" name="그룹 72"/>
          <p:cNvGrpSpPr/>
          <p:nvPr/>
        </p:nvGrpSpPr>
        <p:grpSpPr>
          <a:xfrm>
            <a:off x="642910" y="3143248"/>
            <a:ext cx="7000924" cy="523220"/>
            <a:chOff x="1140696" y="4071942"/>
            <a:chExt cx="7000924" cy="523220"/>
          </a:xfrm>
        </p:grpSpPr>
        <p:grpSp>
          <p:nvGrpSpPr>
            <p:cNvPr id="80" name="그룹 6"/>
            <p:cNvGrpSpPr/>
            <p:nvPr/>
          </p:nvGrpSpPr>
          <p:grpSpPr>
            <a:xfrm>
              <a:off x="1428728" y="4071942"/>
              <a:ext cx="6712892" cy="523220"/>
              <a:chOff x="288016" y="0"/>
              <a:chExt cx="3372945" cy="523220"/>
            </a:xfrm>
          </p:grpSpPr>
          <p:sp>
            <p:nvSpPr>
              <p:cNvPr id="82" name="오각형 81"/>
              <p:cNvSpPr/>
              <p:nvPr/>
            </p:nvSpPr>
            <p:spPr>
              <a:xfrm rot="10800000">
                <a:off x="288016" y="0"/>
                <a:ext cx="3372945" cy="523220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3" name="오각형 4"/>
              <p:cNvSpPr/>
              <p:nvPr/>
            </p:nvSpPr>
            <p:spPr>
              <a:xfrm>
                <a:off x="418823" y="0"/>
                <a:ext cx="3242138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30725" tIns="80010" rIns="149352" bIns="80010" numCol="1" spcCol="1270" anchor="ctr" anchorCtr="0">
                <a:noAutofit/>
              </a:bodyPr>
              <a:lstStyle/>
              <a:p>
                <a:pPr lvl="0" algn="ctr" defTabSz="933450" rtl="0" latinLnBrk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ko-KR" altLang="en-US" sz="2100" b="1" dirty="0" smtClean="0">
                    <a:solidFill>
                      <a:srgbClr val="000099"/>
                    </a:solidFill>
                  </a:rPr>
                  <a:t>고무매트</a:t>
                </a:r>
                <a:r>
                  <a:rPr lang="en-US" altLang="ko-KR" sz="2100" b="1" dirty="0" smtClean="0">
                    <a:solidFill>
                      <a:srgbClr val="000099"/>
                    </a:solidFill>
                  </a:rPr>
                  <a:t>, </a:t>
                </a:r>
                <a:r>
                  <a:rPr lang="ko-KR" altLang="en-US" sz="2100" b="1" dirty="0" err="1" smtClean="0">
                    <a:solidFill>
                      <a:srgbClr val="000099"/>
                    </a:solidFill>
                  </a:rPr>
                  <a:t>보도블럭</a:t>
                </a:r>
                <a:endParaRPr kumimoji="1" lang="ko-KR" sz="2100" b="1" kern="1200" dirty="0">
                  <a:solidFill>
                    <a:srgbClr val="000099"/>
                  </a:solidFill>
                </a:endParaRPr>
              </a:p>
            </p:txBody>
          </p:sp>
        </p:grpSp>
        <p:sp>
          <p:nvSpPr>
            <p:cNvPr id="81" name="타원 80"/>
            <p:cNvSpPr/>
            <p:nvPr/>
          </p:nvSpPr>
          <p:spPr>
            <a:xfrm>
              <a:off x="1140696" y="4071942"/>
              <a:ext cx="523220" cy="52322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86" name="그룹 85"/>
          <p:cNvGrpSpPr/>
          <p:nvPr/>
        </p:nvGrpSpPr>
        <p:grpSpPr>
          <a:xfrm>
            <a:off x="642910" y="5572140"/>
            <a:ext cx="7000924" cy="523220"/>
            <a:chOff x="1140696" y="4071942"/>
            <a:chExt cx="7000924" cy="523220"/>
          </a:xfrm>
        </p:grpSpPr>
        <p:grpSp>
          <p:nvGrpSpPr>
            <p:cNvPr id="87" name="그룹 6"/>
            <p:cNvGrpSpPr/>
            <p:nvPr/>
          </p:nvGrpSpPr>
          <p:grpSpPr>
            <a:xfrm>
              <a:off x="1428728" y="4071942"/>
              <a:ext cx="6712892" cy="523220"/>
              <a:chOff x="288016" y="0"/>
              <a:chExt cx="3372945" cy="523220"/>
            </a:xfrm>
          </p:grpSpPr>
          <p:sp>
            <p:nvSpPr>
              <p:cNvPr id="89" name="오각형 88"/>
              <p:cNvSpPr/>
              <p:nvPr/>
            </p:nvSpPr>
            <p:spPr>
              <a:xfrm rot="10800000">
                <a:off x="288016" y="0"/>
                <a:ext cx="3372945" cy="523220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0" name="오각형 4"/>
              <p:cNvSpPr/>
              <p:nvPr/>
            </p:nvSpPr>
            <p:spPr>
              <a:xfrm rot="21600000">
                <a:off x="418823" y="0"/>
                <a:ext cx="3242138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30725" tIns="80010" rIns="149352" bIns="80010" numCol="1" spcCol="1270" anchor="ctr" anchorCtr="0">
                <a:noAutofit/>
              </a:bodyPr>
              <a:lstStyle/>
              <a:p>
                <a:pPr lvl="0" algn="ctr" defTabSz="933450" rtl="0" latinLnBrk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2100" b="1" kern="1200" dirty="0" err="1" smtClean="0">
                    <a:solidFill>
                      <a:srgbClr val="000099"/>
                    </a:solidFill>
                  </a:rPr>
                  <a:t>레</a:t>
                </a:r>
                <a:r>
                  <a:rPr lang="ko-KR" altLang="en-US" sz="2100" b="1" dirty="0" err="1" smtClean="0">
                    <a:solidFill>
                      <a:srgbClr val="000099"/>
                    </a:solidFill>
                  </a:rPr>
                  <a:t>이싱</a:t>
                </a:r>
                <a:r>
                  <a:rPr lang="ko-KR" altLang="en-US" sz="2100" b="1" dirty="0" smtClean="0">
                    <a:solidFill>
                      <a:srgbClr val="000099"/>
                    </a:solidFill>
                  </a:rPr>
                  <a:t> 경기장 코너</a:t>
                </a:r>
                <a:r>
                  <a:rPr lang="en-US" altLang="ko-KR" sz="2100" b="1" dirty="0" smtClean="0">
                    <a:solidFill>
                      <a:srgbClr val="000099"/>
                    </a:solidFill>
                  </a:rPr>
                  <a:t>, </a:t>
                </a:r>
                <a:r>
                  <a:rPr lang="ko-KR" altLang="en-US" sz="2100" b="1" dirty="0" smtClean="0">
                    <a:solidFill>
                      <a:srgbClr val="000099"/>
                    </a:solidFill>
                  </a:rPr>
                  <a:t>조각</a:t>
                </a:r>
                <a:endParaRPr kumimoji="1" lang="ko-KR" sz="2100" b="1" kern="1200" dirty="0">
                  <a:solidFill>
                    <a:srgbClr val="000099"/>
                  </a:solidFill>
                </a:endParaRPr>
              </a:p>
            </p:txBody>
          </p:sp>
        </p:grpSp>
        <p:sp>
          <p:nvSpPr>
            <p:cNvPr id="88" name="타원 87"/>
            <p:cNvSpPr/>
            <p:nvPr/>
          </p:nvSpPr>
          <p:spPr>
            <a:xfrm>
              <a:off x="1140696" y="4071942"/>
              <a:ext cx="523220" cy="52322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00" name="아래쪽 화살표 99"/>
          <p:cNvSpPr/>
          <p:nvPr/>
        </p:nvSpPr>
        <p:spPr bwMode="auto">
          <a:xfrm>
            <a:off x="4143372" y="4429132"/>
            <a:ext cx="642942" cy="500066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3" name="아래쪽 화살표 102"/>
          <p:cNvSpPr/>
          <p:nvPr/>
        </p:nvSpPr>
        <p:spPr bwMode="auto">
          <a:xfrm rot="10800000">
            <a:off x="3143240" y="3643314"/>
            <a:ext cx="642942" cy="500066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graphicFrame>
        <p:nvGraphicFramePr>
          <p:cNvPr id="106" name="다이어그램 105"/>
          <p:cNvGraphicFramePr/>
          <p:nvPr/>
        </p:nvGraphicFramePr>
        <p:xfrm>
          <a:off x="500034" y="4071942"/>
          <a:ext cx="3214710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7" name="그룹 106"/>
          <p:cNvGrpSpPr/>
          <p:nvPr/>
        </p:nvGrpSpPr>
        <p:grpSpPr>
          <a:xfrm>
            <a:off x="4286248" y="3857628"/>
            <a:ext cx="3357586" cy="623610"/>
            <a:chOff x="-71438" y="0"/>
            <a:chExt cx="2928958" cy="623610"/>
          </a:xfrm>
          <a:scene3d>
            <a:camera prst="orthographicFront"/>
            <a:lightRig rig="flat" dir="t"/>
          </a:scene3d>
        </p:grpSpPr>
        <p:sp>
          <p:nvSpPr>
            <p:cNvPr id="108" name="모서리가 둥근 직사각형 107"/>
            <p:cNvSpPr/>
            <p:nvPr/>
          </p:nvSpPr>
          <p:spPr>
            <a:xfrm>
              <a:off x="-71438" y="0"/>
              <a:ext cx="2643206" cy="62361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9" name="모서리가 둥근 직사각형 4"/>
            <p:cNvSpPr/>
            <p:nvPr/>
          </p:nvSpPr>
          <p:spPr>
            <a:xfrm>
              <a:off x="0" y="0"/>
              <a:ext cx="2857520" cy="5627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l" defTabSz="577850" rtl="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300" b="1" dirty="0" smtClean="0">
                  <a:solidFill>
                    <a:srgbClr val="000099"/>
                  </a:solidFill>
                </a:rPr>
                <a:t>기술이나 화학적 변화가 없거나</a:t>
              </a:r>
              <a:endParaRPr lang="en-US" altLang="ko-KR" sz="1300" b="1" dirty="0" smtClean="0">
                <a:solidFill>
                  <a:srgbClr val="000099"/>
                </a:solidFill>
              </a:endParaRPr>
            </a:p>
            <a:p>
              <a:pPr lvl="0" algn="l" defTabSz="577850" rtl="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ko-KR" altLang="en-US" sz="1300" b="1" kern="1200" dirty="0" smtClean="0">
                  <a:solidFill>
                    <a:srgbClr val="000099"/>
                  </a:solidFill>
                </a:rPr>
                <a:t>물리적 변화만으로  재활용 하여 사용</a:t>
              </a:r>
              <a:endParaRPr kumimoji="1" lang="ko-KR" sz="1300" b="1" kern="1200" dirty="0">
                <a:solidFill>
                  <a:srgbClr val="000099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571480"/>
            <a:ext cx="1914525" cy="268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143248"/>
            <a:ext cx="607223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6231066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폐타이어의 </a:t>
            </a:r>
            <a:r>
              <a:rPr lang="ko-KR" altLang="en-US" sz="3500" i="1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용도 </a:t>
            </a:r>
            <a:r>
              <a:rPr lang="en-US" altLang="ko-KR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화학적 변화</a:t>
            </a:r>
            <a:r>
              <a:rPr lang="en-US" altLang="ko-KR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endParaRPr lang="ko-KR" altLang="en-US" sz="3500" i="1" dirty="0" smtClean="0">
              <a:solidFill>
                <a:srgbClr val="507115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500066" y="1071546"/>
            <a:ext cx="5214942" cy="1785950"/>
          </a:xfrm>
          <a:prstGeom prst="rect">
            <a:avLst/>
          </a:prstGeom>
        </p:spPr>
        <p:txBody>
          <a:bodyPr/>
          <a:lstStyle/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kumimoji="1" lang="ko-KR" altLang="en-US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카본 블랙</a:t>
            </a:r>
            <a:r>
              <a:rPr kumimoji="1" lang="en-US" altLang="ko-KR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(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인쇄 잉크의 원료</a:t>
            </a:r>
            <a:r>
              <a:rPr kumimoji="1" lang="en-US" altLang="ko-KR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)</a:t>
            </a:r>
          </a:p>
          <a:p>
            <a:pPr marL="514350" indent="-514350" algn="l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l"/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기름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(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시멘트 공장 연료용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) </a:t>
            </a:r>
          </a:p>
          <a:p>
            <a:pPr marL="514350" indent="-514350" algn="l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l"/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강철선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7815242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폐타이어의 용도 </a:t>
            </a:r>
            <a:r>
              <a:rPr lang="en-US" altLang="ko-KR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화학적 변화</a:t>
            </a:r>
            <a:r>
              <a:rPr lang="en-US" altLang="ko-KR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endParaRPr lang="ko-KR" altLang="en-US" sz="3500" i="1" dirty="0" smtClean="0">
              <a:solidFill>
                <a:srgbClr val="507115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500066" y="1071546"/>
            <a:ext cx="7000892" cy="3643338"/>
          </a:xfrm>
          <a:prstGeom prst="rect">
            <a:avLst/>
          </a:prstGeom>
        </p:spPr>
        <p:txBody>
          <a:bodyPr/>
          <a:lstStyle/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kumimoji="1" lang="ko-KR" altLang="en-US" sz="2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터보씰</a:t>
            </a:r>
            <a:r>
              <a:rPr kumimoji="1" lang="ko-KR" altLang="en-US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 </a:t>
            </a:r>
            <a:r>
              <a:rPr kumimoji="1" lang="en-US" altLang="ko-KR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(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콘크리트 구조물 용 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방수재</a:t>
            </a:r>
            <a:r>
              <a:rPr kumimoji="1" lang="en-US" altLang="ko-KR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)</a:t>
            </a:r>
          </a:p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전단지에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붙은 고무자석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kumimoji="1" lang="ko-KR" altLang="en-US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경계 </a:t>
            </a:r>
            <a:r>
              <a:rPr kumimoji="1" lang="ko-KR" altLang="en-US" sz="2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보호단</a:t>
            </a: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고무매트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kumimoji="1" lang="ko-KR" altLang="en-US" sz="2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보도블럭</a:t>
            </a: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1000108"/>
            <a:ext cx="2000264" cy="1736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714620"/>
            <a:ext cx="200026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357694"/>
            <a:ext cx="2857487" cy="2131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4357694"/>
            <a:ext cx="489452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직선 연결선 13"/>
          <p:cNvCxnSpPr/>
          <p:nvPr/>
        </p:nvCxnSpPr>
        <p:spPr bwMode="auto">
          <a:xfrm>
            <a:off x="357158" y="4357694"/>
            <a:ext cx="7715304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직선 연결선 15"/>
          <p:cNvCxnSpPr/>
          <p:nvPr/>
        </p:nvCxnSpPr>
        <p:spPr bwMode="auto">
          <a:xfrm>
            <a:off x="357158" y="6500834"/>
            <a:ext cx="7715304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직선 연결선 17"/>
          <p:cNvCxnSpPr/>
          <p:nvPr/>
        </p:nvCxnSpPr>
        <p:spPr bwMode="auto">
          <a:xfrm rot="5400000">
            <a:off x="-714412" y="5429264"/>
            <a:ext cx="214314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직선 연결선 18"/>
          <p:cNvCxnSpPr/>
          <p:nvPr/>
        </p:nvCxnSpPr>
        <p:spPr bwMode="auto">
          <a:xfrm rot="5400000">
            <a:off x="5322099" y="3750471"/>
            <a:ext cx="5500726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직선 연결선 21"/>
          <p:cNvCxnSpPr/>
          <p:nvPr/>
        </p:nvCxnSpPr>
        <p:spPr bwMode="auto">
          <a:xfrm>
            <a:off x="6072198" y="1000108"/>
            <a:ext cx="2000264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직선 연결선 23"/>
          <p:cNvCxnSpPr/>
          <p:nvPr/>
        </p:nvCxnSpPr>
        <p:spPr bwMode="auto">
          <a:xfrm rot="5400000">
            <a:off x="4393405" y="2678901"/>
            <a:ext cx="3357586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직선 연결선 25"/>
          <p:cNvCxnSpPr/>
          <p:nvPr/>
        </p:nvCxnSpPr>
        <p:spPr bwMode="auto">
          <a:xfrm>
            <a:off x="6072198" y="2714620"/>
            <a:ext cx="1928826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직선 연결선 28"/>
          <p:cNvCxnSpPr/>
          <p:nvPr/>
        </p:nvCxnSpPr>
        <p:spPr bwMode="auto">
          <a:xfrm rot="5400000">
            <a:off x="2143902" y="5429264"/>
            <a:ext cx="2142346" cy="79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1571612"/>
            <a:ext cx="1928826" cy="278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3" name="직선 연결선 32"/>
          <p:cNvCxnSpPr/>
          <p:nvPr/>
        </p:nvCxnSpPr>
        <p:spPr bwMode="auto">
          <a:xfrm rot="5400000">
            <a:off x="4679157" y="2964653"/>
            <a:ext cx="2786082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직선 연결선 33"/>
          <p:cNvCxnSpPr/>
          <p:nvPr/>
        </p:nvCxnSpPr>
        <p:spPr bwMode="auto">
          <a:xfrm rot="5400000">
            <a:off x="2751125" y="2963859"/>
            <a:ext cx="2786082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직선 연결선 35"/>
          <p:cNvCxnSpPr/>
          <p:nvPr/>
        </p:nvCxnSpPr>
        <p:spPr bwMode="auto">
          <a:xfrm>
            <a:off x="4143372" y="1571612"/>
            <a:ext cx="1928826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직선 연결선 36"/>
          <p:cNvCxnSpPr/>
          <p:nvPr/>
        </p:nvCxnSpPr>
        <p:spPr bwMode="auto">
          <a:xfrm>
            <a:off x="4143372" y="2857496"/>
            <a:ext cx="1928826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7095162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폐타이어의 </a:t>
            </a:r>
            <a:r>
              <a:rPr lang="ko-KR" altLang="en-US" sz="3500" i="1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용도 </a:t>
            </a:r>
            <a:r>
              <a:rPr lang="en-US" altLang="ko-KR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물리적 변화</a:t>
            </a:r>
            <a:r>
              <a:rPr lang="en-US" altLang="ko-KR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endParaRPr lang="ko-KR" altLang="en-US" sz="3500" i="1" dirty="0" smtClean="0">
              <a:solidFill>
                <a:srgbClr val="507115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500066" y="1071546"/>
            <a:ext cx="4929190" cy="2143140"/>
          </a:xfrm>
          <a:prstGeom prst="rect">
            <a:avLst/>
          </a:prstGeom>
        </p:spPr>
        <p:txBody>
          <a:bodyPr/>
          <a:lstStyle/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kumimoji="1" lang="ko-KR" altLang="en-US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고무분말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축구장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자전거 도로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밧줄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kumimoji="1" lang="ko-KR" altLang="en-US" sz="2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레이싱</a:t>
            </a:r>
            <a:r>
              <a:rPr kumimoji="1" lang="ko-KR" altLang="en-US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 경기장 코너</a:t>
            </a: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조각</a:t>
            </a: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  <a:p>
            <a:pPr marL="514350" marR="0" lvl="0" indent="-51435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4686"/>
            <a:ext cx="270786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286124"/>
            <a:ext cx="221457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928670"/>
            <a:ext cx="164989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928670"/>
            <a:ext cx="177914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2643182"/>
            <a:ext cx="1643074" cy="1428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2643182"/>
            <a:ext cx="178595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4071942"/>
            <a:ext cx="1643074" cy="129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4071942"/>
            <a:ext cx="1785950" cy="1289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9190" y="5357826"/>
            <a:ext cx="192882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17" y="5357826"/>
            <a:ext cx="150019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4612" y="5072074"/>
            <a:ext cx="2214578" cy="148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1571636" cy="7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폐타이어의 단점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20" y="857232"/>
            <a:ext cx="79296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현재 보급 되고 있는 재활용 기술 및 용도 개발 등이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/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미흡하여 재활용제품의 수요가 한정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폐타이어의 회수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, 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처리체계가 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/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제대로 구축되어 있지 않다는 점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외국에서는 환경적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,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경제적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,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기술적 여건을 충분히 고려하여 우선순위에 따라 재활용 기술을 적용하는 것에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비해 국내에서는 재활용을 </a:t>
            </a:r>
            <a:r>
              <a:rPr lang="ko-KR" altLang="en-US" sz="2400" dirty="0" err="1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할때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어느 특정분야로만 국한 </a:t>
            </a:r>
            <a:r>
              <a:rPr lang="ko-KR" altLang="en-US" sz="2400" dirty="0" err="1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시킨다는점</a:t>
            </a:r>
            <a:endParaRPr lang="ko-KR" altLang="en-US" sz="2400" dirty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929066"/>
            <a:ext cx="4146535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929066"/>
            <a:ext cx="3643338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err="1" smtClean="0">
                <a:solidFill>
                  <a:schemeClr val="accent1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폐건전지란</a:t>
            </a:r>
            <a:endParaRPr lang="ko-KR" altLang="en-US" sz="3500" i="1" dirty="0" smtClean="0">
              <a:solidFill>
                <a:schemeClr val="accent1">
                  <a:lumMod val="7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" name="텍스트 개체 틀 5"/>
          <p:cNvSpPr txBox="1">
            <a:spLocks/>
          </p:cNvSpPr>
          <p:nvPr/>
        </p:nvSpPr>
        <p:spPr>
          <a:xfrm>
            <a:off x="285720" y="1214422"/>
            <a:ext cx="8001056" cy="128588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1" hangingPunct="1"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ko-KR" altLang="en-US" sz="28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오랫동안 방치해두거나 에너지량을 </a:t>
            </a:r>
            <a:endParaRPr lang="en-US" altLang="ko-KR" sz="28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marR="0" lvl="0" indent="-342900" algn="ctr" defTabSz="914400" rtl="0" eaLnBrk="1" fontAlgn="base" latinLnBrk="1" hangingPunct="1"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ko-KR" altLang="en-US" sz="28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소지한 전지 또는 건전지를 </a:t>
            </a:r>
            <a:r>
              <a:rPr lang="ko-KR" altLang="en-US" sz="28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폐건전지라고</a:t>
            </a:r>
            <a:r>
              <a:rPr lang="ko-KR" altLang="en-US" sz="28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부른다</a:t>
            </a:r>
            <a:r>
              <a:rPr lang="en-US" altLang="ko-KR" sz="28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.</a:t>
            </a:r>
            <a:endParaRPr kumimoji="1" lang="en-US" altLang="ko-KR" sz="28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500306"/>
            <a:ext cx="650085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/>
        </p:nvSpPr>
        <p:spPr bwMode="auto">
          <a:xfrm>
            <a:off x="214282" y="3357562"/>
            <a:ext cx="1000132" cy="10001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굴림" pitchFamily="50" charset="-127"/>
                <a:ea typeface="굴림" pitchFamily="50" charset="-127"/>
              </a:rPr>
              <a:t>구</a:t>
            </a:r>
            <a:endParaRPr kumimoji="1" lang="en-US" altLang="ko-KR" sz="1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굴림" pitchFamily="50" charset="-127"/>
              <a:ea typeface="굴림" pitchFamily="50" charset="-127"/>
            </a:endParaRPr>
          </a:p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굴림" pitchFamily="50" charset="-127"/>
                <a:ea typeface="굴림" pitchFamily="50" charset="-127"/>
              </a:rPr>
              <a:t>성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3214678" y="1500174"/>
            <a:ext cx="1285884" cy="1285884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357562"/>
            <a:ext cx="63531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chemeClr val="accent1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건전지의 종류와 구성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71472" y="928670"/>
            <a:ext cx="3103563" cy="1006475"/>
          </a:xfrm>
          <a:prstGeom prst="rect">
            <a:avLst/>
          </a:prstGeom>
          <a:solidFill>
            <a:srgbClr val="FFFFFF"/>
          </a:solidFill>
          <a:ln w="38100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ko-KR" altLang="en-US" sz="1600" b="1" dirty="0" smtClean="0">
                <a:solidFill>
                  <a:schemeClr val="tx2"/>
                </a:solidFill>
              </a:rPr>
              <a:t>화학전지</a:t>
            </a:r>
            <a:endParaRPr lang="en-US" altLang="ko-KR" sz="1600" b="1" dirty="0" smtClean="0">
              <a:solidFill>
                <a:schemeClr val="tx2"/>
              </a:solidFill>
            </a:endParaRPr>
          </a:p>
          <a:p>
            <a:pPr algn="l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ko-KR" sz="1600" b="1" dirty="0" smtClean="0">
                <a:solidFill>
                  <a:schemeClr val="tx2"/>
                </a:solidFill>
              </a:rPr>
              <a:t>:</a:t>
            </a:r>
            <a:r>
              <a:rPr lang="ko-KR" altLang="en-US" sz="1600" b="1" dirty="0" smtClean="0">
                <a:solidFill>
                  <a:schemeClr val="tx2"/>
                </a:solidFill>
              </a:rPr>
              <a:t>물질의 화학반응을 이용한 전지 </a:t>
            </a:r>
            <a:endParaRPr lang="ko-KR" altLang="en-US" sz="1600" b="1" dirty="0">
              <a:solidFill>
                <a:schemeClr val="tx2"/>
              </a:solidFill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143372" y="928670"/>
            <a:ext cx="3000396" cy="1006475"/>
          </a:xfrm>
          <a:prstGeom prst="rect">
            <a:avLst/>
          </a:prstGeom>
          <a:solidFill>
            <a:srgbClr val="FFFFFF"/>
          </a:solidFill>
          <a:ln w="38100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600" b="1" dirty="0">
                <a:solidFill>
                  <a:schemeClr val="tx2"/>
                </a:solidFill>
              </a:rPr>
              <a:t> </a:t>
            </a:r>
            <a:r>
              <a:rPr lang="ko-KR" altLang="en-US" sz="1600" b="1" dirty="0" smtClean="0">
                <a:solidFill>
                  <a:schemeClr val="tx2"/>
                </a:solidFill>
              </a:rPr>
              <a:t>물리전지</a:t>
            </a:r>
            <a:endParaRPr lang="en-US" altLang="ko-KR" sz="1600" b="1" dirty="0" smtClean="0">
              <a:solidFill>
                <a:schemeClr val="tx2"/>
              </a:solidFill>
            </a:endParaRPr>
          </a:p>
          <a:p>
            <a:pPr algn="l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ko-KR" sz="1600" b="1" dirty="0" smtClean="0">
                <a:solidFill>
                  <a:schemeClr val="tx2"/>
                </a:solidFill>
              </a:rPr>
              <a:t>:</a:t>
            </a:r>
            <a:r>
              <a:rPr lang="ko-KR" altLang="en-US" sz="1600" b="1" dirty="0" smtClean="0">
                <a:solidFill>
                  <a:schemeClr val="tx2"/>
                </a:solidFill>
              </a:rPr>
              <a:t>물질의 물리적 변화를 이용한 전지</a:t>
            </a:r>
            <a:endParaRPr lang="ko-KR" altLang="en-US" sz="1600" b="1" dirty="0">
              <a:solidFill>
                <a:schemeClr val="tx2"/>
              </a:solidFill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571472" y="2214554"/>
            <a:ext cx="3103563" cy="1006475"/>
          </a:xfrm>
          <a:prstGeom prst="rect">
            <a:avLst/>
          </a:prstGeom>
          <a:solidFill>
            <a:srgbClr val="FFFFFF"/>
          </a:solidFill>
          <a:ln w="38100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600" b="1" dirty="0">
                <a:solidFill>
                  <a:schemeClr val="tx2"/>
                </a:solidFill>
              </a:rPr>
              <a:t> </a:t>
            </a:r>
            <a:r>
              <a:rPr lang="en-US" altLang="ko-KR" sz="1600" b="1" dirty="0" smtClean="0">
                <a:solidFill>
                  <a:schemeClr val="tx2"/>
                </a:solidFill>
              </a:rPr>
              <a:t>1</a:t>
            </a:r>
            <a:r>
              <a:rPr lang="ko-KR" altLang="en-US" sz="1600" b="1" dirty="0" smtClean="0">
                <a:solidFill>
                  <a:schemeClr val="tx2"/>
                </a:solidFill>
              </a:rPr>
              <a:t>차 전지</a:t>
            </a:r>
            <a:endParaRPr lang="en-US" altLang="ko-KR" sz="1600" b="1" dirty="0" smtClean="0">
              <a:solidFill>
                <a:schemeClr val="tx2"/>
              </a:solidFill>
            </a:endParaRPr>
          </a:p>
          <a:p>
            <a:pPr algn="l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ko-KR" sz="1600" b="1" dirty="0" smtClean="0">
                <a:solidFill>
                  <a:schemeClr val="tx2"/>
                </a:solidFill>
              </a:rPr>
              <a:t>:</a:t>
            </a:r>
            <a:r>
              <a:rPr lang="ko-KR" altLang="en-US" sz="1600" b="1" dirty="0" smtClean="0">
                <a:solidFill>
                  <a:schemeClr val="tx2"/>
                </a:solidFill>
              </a:rPr>
              <a:t>화학전지 중 한번 방전 되면    다시 사용할 수 없는 전지</a:t>
            </a:r>
            <a:endParaRPr lang="ko-KR" altLang="en-US" sz="1600" b="1" dirty="0">
              <a:solidFill>
                <a:schemeClr val="tx2"/>
              </a:solidFill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071934" y="2214554"/>
            <a:ext cx="3103563" cy="1006475"/>
          </a:xfrm>
          <a:prstGeom prst="rect">
            <a:avLst/>
          </a:prstGeom>
          <a:solidFill>
            <a:srgbClr val="FFFFFF"/>
          </a:solidFill>
          <a:ln w="38100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600" b="1" dirty="0">
                <a:solidFill>
                  <a:schemeClr val="tx2"/>
                </a:solidFill>
              </a:rPr>
              <a:t> </a:t>
            </a:r>
            <a:r>
              <a:rPr lang="en-US" altLang="ko-KR" sz="1600" b="1" dirty="0" smtClean="0">
                <a:solidFill>
                  <a:schemeClr val="tx2"/>
                </a:solidFill>
              </a:rPr>
              <a:t>2</a:t>
            </a:r>
            <a:r>
              <a:rPr lang="ko-KR" altLang="en-US" sz="1600" b="1" dirty="0" smtClean="0">
                <a:solidFill>
                  <a:schemeClr val="tx2"/>
                </a:solidFill>
              </a:rPr>
              <a:t>차 전지</a:t>
            </a:r>
            <a:endParaRPr lang="en-US" altLang="ko-KR" sz="1600" b="1" dirty="0" smtClean="0">
              <a:solidFill>
                <a:schemeClr val="tx2"/>
              </a:solidFill>
            </a:endParaRPr>
          </a:p>
          <a:p>
            <a:pPr algn="l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ko-KR" sz="1600" b="1" dirty="0" smtClean="0">
                <a:solidFill>
                  <a:schemeClr val="tx2"/>
                </a:solidFill>
              </a:rPr>
              <a:t>: </a:t>
            </a:r>
            <a:r>
              <a:rPr lang="ko-KR" altLang="en-US" sz="1600" b="1" dirty="0" smtClean="0">
                <a:solidFill>
                  <a:schemeClr val="tx2"/>
                </a:solidFill>
              </a:rPr>
              <a:t>화학전지 중 방전 후 충전과정을 통해 재 사용할 수 있는 전지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28992" y="1857364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solidFill>
                  <a:srgbClr val="00B0F0"/>
                </a:solidFill>
              </a:rPr>
              <a:t>종류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err="1" smtClean="0">
                <a:solidFill>
                  <a:schemeClr val="accent1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폐건전지의</a:t>
            </a:r>
            <a:r>
              <a:rPr lang="ko-KR" altLang="en-US" sz="3500" i="1" dirty="0" smtClean="0">
                <a:solidFill>
                  <a:schemeClr val="accent1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재활용 현황</a:t>
            </a:r>
          </a:p>
        </p:txBody>
      </p:sp>
      <p:sp>
        <p:nvSpPr>
          <p:cNvPr id="37" name="텍스트 개체 틀 5"/>
          <p:cNvSpPr txBox="1">
            <a:spLocks/>
          </p:cNvSpPr>
          <p:nvPr/>
        </p:nvSpPr>
        <p:spPr>
          <a:xfrm>
            <a:off x="285720" y="1142984"/>
            <a:ext cx="8001056" cy="54292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폐건전지의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발생량은 년간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10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억개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무개로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따지면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1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만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5272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톤</a:t>
            </a: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현재 재활용되는 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폐전지는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1000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톤 미만으로 전체 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폐전지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발생량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6.9%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정도인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1066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톤에불과하다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.</a:t>
            </a: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폐건전지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1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톤에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40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만원에 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거래되는점을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감안하면 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한해에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무려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56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억원이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버려지는셈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전량 수입에 의존하고 있는 철과 니켈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망간 등 금성으로 구성된 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전지를 재활용함으로써 연간 약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200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억원의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경제효과를 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볼수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있다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.</a:t>
            </a:r>
            <a:endParaRPr lang="ko-KR" altLang="en-US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857628"/>
            <a:ext cx="3786214" cy="2673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857628"/>
            <a:ext cx="368141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928670"/>
            <a:ext cx="228601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928670"/>
            <a:ext cx="235745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텍스트 개체 틀 5"/>
          <p:cNvSpPr txBox="1">
            <a:spLocks/>
          </p:cNvSpPr>
          <p:nvPr/>
        </p:nvSpPr>
        <p:spPr>
          <a:xfrm>
            <a:off x="2571736" y="1214422"/>
            <a:ext cx="3571900" cy="2643206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1" hangingPunct="1"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ko-KR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En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erg</a:t>
            </a:r>
            <a:r>
              <a:rPr kumimoji="1" lang="en-US" altLang="ko-KR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y </a:t>
            </a:r>
            <a:r>
              <a:rPr kumimoji="1" lang="en-US" altLang="ko-KR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Seed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우리가 쓰고 버린 건전지에 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남아 있는 에너지로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led 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조명을 활용함으로써 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가로등의 역할 겸 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폐건전지의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수거함 역할</a:t>
            </a: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err="1" smtClean="0">
                <a:solidFill>
                  <a:schemeClr val="accent1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폐건전지의</a:t>
            </a:r>
            <a:r>
              <a:rPr lang="ko-KR" altLang="en-US" sz="3500" i="1" dirty="0" smtClean="0">
                <a:solidFill>
                  <a:schemeClr val="accent1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용도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000503"/>
            <a:ext cx="4286280" cy="273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텍스트 개체 틀 5"/>
          <p:cNvSpPr txBox="1">
            <a:spLocks/>
          </p:cNvSpPr>
          <p:nvPr/>
        </p:nvSpPr>
        <p:spPr>
          <a:xfrm>
            <a:off x="4355976" y="4005064"/>
            <a:ext cx="4643438" cy="2643206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1" hangingPunct="1"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ko-KR" altLang="en-US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A50A1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  <a:cs typeface="+mn-cs"/>
              </a:rPr>
              <a:t>벽돌</a:t>
            </a: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폐건전지에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나온 </a:t>
            </a:r>
            <a:r>
              <a:rPr lang="ko-KR" altLang="en-US" sz="2100" b="1" kern="0" dirty="0" err="1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이산화망간</a:t>
            </a: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화합물을 원료로 사용한 벽돌은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기존의 벽돌보다 강도도 높고  색상이 일반벽돌보다 선명하여</a:t>
            </a: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기존의 벽돌이 가지지 못하던 </a:t>
            </a:r>
            <a:endParaRPr lang="en-US" altLang="ko-KR" sz="2100" b="1" kern="0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ko-KR" altLang="en-US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다양한 색상을 낼 수 있다</a:t>
            </a:r>
            <a:r>
              <a:rPr lang="en-US" altLang="ko-KR" sz="2100" b="1" kern="0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.</a:t>
            </a:r>
            <a:endParaRPr kumimoji="1" lang="en-US" altLang="ko-KR" sz="2100" b="1" i="0" u="none" strike="noStrike" kern="0" cap="none" spc="0" normalizeH="0" baseline="0" noProof="0" dirty="0" smtClean="0">
              <a:ln>
                <a:noFill/>
              </a:ln>
              <a:solidFill>
                <a:srgbClr val="0A50A1"/>
              </a:solidFill>
              <a:effectLst/>
              <a:uLnTx/>
              <a:uFillTx/>
              <a:latin typeface="HY헤드라인M" pitchFamily="18" charset="-127"/>
              <a:ea typeface="HY헤드라인M" pitchFamily="18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err="1" smtClean="0">
                <a:solidFill>
                  <a:schemeClr val="accent1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폐건전지의</a:t>
            </a:r>
            <a:r>
              <a:rPr lang="ko-KR" altLang="en-US" sz="3500" i="1" dirty="0" smtClean="0">
                <a:solidFill>
                  <a:schemeClr val="accent1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단점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80728"/>
            <a:ext cx="8786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아파트나 대규모 단지에는 </a:t>
            </a:r>
            <a:r>
              <a:rPr lang="ko-KR" altLang="en-US" sz="2400" dirty="0" err="1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폐건전지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수거함이 있는 반면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/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일반 가정주택에는 수거를 하기 어렵다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.</a:t>
            </a:r>
          </a:p>
          <a:p>
            <a:pPr algn="l"/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>
              <a:buFont typeface="Arial" pitchFamily="34" charset="0"/>
              <a:buChar char="•"/>
            </a:pPr>
            <a:r>
              <a:rPr lang="ko-KR" altLang="en-US" sz="2400" dirty="0" err="1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폐건전지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안에는 수은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, 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아연과 망간 등 위험물질들이 존재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/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하며 수거를 하지 못하였을 경우 대기 중으로 수은이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노출되면</a:t>
            </a:r>
          </a:p>
          <a:p>
            <a:pPr algn="l"/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대기오염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,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수질오염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,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토양오염이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발생 할 수도 있다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.</a:t>
            </a:r>
          </a:p>
          <a:p>
            <a:pPr algn="l"/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429000"/>
            <a:ext cx="472628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928662" y="2500306"/>
            <a:ext cx="6000792" cy="1057275"/>
            <a:chOff x="1331913" y="1746250"/>
            <a:chExt cx="6000792" cy="1057275"/>
          </a:xfrm>
        </p:grpSpPr>
        <p:sp>
          <p:nvSpPr>
            <p:cNvPr id="4144" name="Rectangle 48"/>
            <p:cNvSpPr>
              <a:spLocks noChangeArrowheads="1"/>
            </p:cNvSpPr>
            <p:nvPr/>
          </p:nvSpPr>
          <p:spPr bwMode="auto">
            <a:xfrm>
              <a:off x="2260607" y="2032002"/>
              <a:ext cx="507209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ko-KR" altLang="en-US" sz="2800" b="1" dirty="0" smtClean="0">
                  <a:solidFill>
                    <a:srgbClr val="92CF26"/>
                  </a:solidFill>
                  <a:latin typeface="HY헤드라인M" pitchFamily="18" charset="-127"/>
                  <a:ea typeface="HY헤드라인M" pitchFamily="18" charset="-127"/>
                </a:rPr>
                <a:t>폐타이어</a:t>
              </a:r>
              <a:endParaRPr lang="ko-KR" altLang="en-US" sz="2800" b="1" dirty="0">
                <a:solidFill>
                  <a:srgbClr val="92CF26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4146" name="Group 50"/>
            <p:cNvGrpSpPr>
              <a:grpSpLocks/>
            </p:cNvGrpSpPr>
            <p:nvPr/>
          </p:nvGrpSpPr>
          <p:grpSpPr bwMode="auto">
            <a:xfrm>
              <a:off x="1331913" y="1746250"/>
              <a:ext cx="5997575" cy="1057275"/>
              <a:chOff x="409" y="1842"/>
              <a:chExt cx="3778" cy="666"/>
            </a:xfrm>
          </p:grpSpPr>
          <p:sp>
            <p:nvSpPr>
              <p:cNvPr id="4147" name="Line 51"/>
              <p:cNvSpPr>
                <a:spLocks noChangeShapeType="1"/>
              </p:cNvSpPr>
              <p:nvPr/>
            </p:nvSpPr>
            <p:spPr bwMode="auto">
              <a:xfrm>
                <a:off x="921" y="2351"/>
                <a:ext cx="3266" cy="0"/>
              </a:xfrm>
              <a:prstGeom prst="line">
                <a:avLst/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pic>
            <p:nvPicPr>
              <p:cNvPr id="4148" name="Picture 52" descr="Blue-Green2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09" y="1842"/>
                <a:ext cx="666" cy="666"/>
              </a:xfrm>
              <a:prstGeom prst="rect">
                <a:avLst/>
              </a:prstGeom>
              <a:noFill/>
            </p:spPr>
          </p:pic>
          <p:sp>
            <p:nvSpPr>
              <p:cNvPr id="4149" name="Text Box 53"/>
              <p:cNvSpPr txBox="1">
                <a:spLocks noChangeArrowheads="1"/>
              </p:cNvSpPr>
              <p:nvPr/>
            </p:nvSpPr>
            <p:spPr bwMode="auto">
              <a:xfrm>
                <a:off x="590" y="1924"/>
                <a:ext cx="28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ko-KR" sz="3600" b="1" dirty="0">
                    <a:solidFill>
                      <a:schemeClr val="bg1"/>
                    </a:solidFill>
                    <a:latin typeface="HY헤드라인M" pitchFamily="18" charset="-127"/>
                    <a:ea typeface="HY헤드라인M" pitchFamily="18" charset="-127"/>
                  </a:rPr>
                  <a:t>1</a:t>
                </a:r>
              </a:p>
            </p:txBody>
          </p:sp>
        </p:grpSp>
      </p:grpSp>
      <p:grpSp>
        <p:nvGrpSpPr>
          <p:cNvPr id="18" name="그룹 17"/>
          <p:cNvGrpSpPr/>
          <p:nvPr/>
        </p:nvGrpSpPr>
        <p:grpSpPr>
          <a:xfrm>
            <a:off x="928662" y="4143380"/>
            <a:ext cx="5997575" cy="1057275"/>
            <a:chOff x="1331913" y="3021013"/>
            <a:chExt cx="5997575" cy="1057275"/>
          </a:xfrm>
        </p:grpSpPr>
        <p:sp>
          <p:nvSpPr>
            <p:cNvPr id="4142" name="Text Box 46"/>
            <p:cNvSpPr txBox="1">
              <a:spLocks noChangeArrowheads="1"/>
            </p:cNvSpPr>
            <p:nvPr/>
          </p:nvSpPr>
          <p:spPr bwMode="auto">
            <a:xfrm>
              <a:off x="2189169" y="3306765"/>
              <a:ext cx="5119408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ko-KR" altLang="en-US" sz="2800" b="1" dirty="0" smtClean="0">
                  <a:solidFill>
                    <a:srgbClr val="92CF2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sz="2800" b="1" dirty="0" err="1" smtClean="0">
                  <a:solidFill>
                    <a:srgbClr val="92CF26"/>
                  </a:solidFill>
                  <a:latin typeface="HY헤드라인M" pitchFamily="18" charset="-127"/>
                  <a:ea typeface="HY헤드라인M" pitchFamily="18" charset="-127"/>
                </a:rPr>
                <a:t>폐건전지</a:t>
              </a:r>
              <a:endParaRPr lang="ko-KR" altLang="en-US" sz="2800" b="1" dirty="0">
                <a:solidFill>
                  <a:srgbClr val="92CF26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4150" name="Group 54"/>
            <p:cNvGrpSpPr>
              <a:grpSpLocks/>
            </p:cNvGrpSpPr>
            <p:nvPr/>
          </p:nvGrpSpPr>
          <p:grpSpPr bwMode="auto">
            <a:xfrm>
              <a:off x="1331913" y="3021013"/>
              <a:ext cx="5997575" cy="1057275"/>
              <a:chOff x="409" y="1842"/>
              <a:chExt cx="3778" cy="666"/>
            </a:xfrm>
          </p:grpSpPr>
          <p:sp>
            <p:nvSpPr>
              <p:cNvPr id="4151" name="Line 55"/>
              <p:cNvSpPr>
                <a:spLocks noChangeShapeType="1"/>
              </p:cNvSpPr>
              <p:nvPr/>
            </p:nvSpPr>
            <p:spPr bwMode="auto">
              <a:xfrm>
                <a:off x="921" y="2351"/>
                <a:ext cx="3266" cy="0"/>
              </a:xfrm>
              <a:prstGeom prst="line">
                <a:avLst/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pic>
            <p:nvPicPr>
              <p:cNvPr id="4152" name="Picture 56" descr="Blue-Green2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09" y="1842"/>
                <a:ext cx="666" cy="666"/>
              </a:xfrm>
              <a:prstGeom prst="rect">
                <a:avLst/>
              </a:prstGeom>
              <a:noFill/>
            </p:spPr>
          </p:pic>
          <p:sp>
            <p:nvSpPr>
              <p:cNvPr id="4153" name="Text Box 57"/>
              <p:cNvSpPr txBox="1">
                <a:spLocks noChangeArrowheads="1"/>
              </p:cNvSpPr>
              <p:nvPr/>
            </p:nvSpPr>
            <p:spPr bwMode="auto">
              <a:xfrm>
                <a:off x="590" y="1924"/>
                <a:ext cx="28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ko-KR" sz="3600" b="1" dirty="0">
                    <a:solidFill>
                      <a:schemeClr val="bg1"/>
                    </a:solidFill>
                    <a:latin typeface="HY헤드라인M" pitchFamily="18" charset="-127"/>
                    <a:ea typeface="HY헤드라인M" pitchFamily="18" charset="-127"/>
                  </a:rPr>
                  <a:t>2</a:t>
                </a:r>
              </a:p>
            </p:txBody>
          </p:sp>
        </p:grpSp>
      </p:grpSp>
      <p:sp>
        <p:nvSpPr>
          <p:cNvPr id="23" name="TextBox 22"/>
          <p:cNvSpPr txBox="1"/>
          <p:nvPr/>
        </p:nvSpPr>
        <p:spPr>
          <a:xfrm>
            <a:off x="611560" y="1052736"/>
            <a:ext cx="73900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0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재활용 가능한 환경재료</a:t>
            </a:r>
            <a:endParaRPr lang="en-US" altLang="ko-KR" sz="5000" i="1" dirty="0" smtClean="0">
              <a:solidFill>
                <a:srgbClr val="507115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79512" y="980728"/>
            <a:ext cx="77048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</a:t>
            </a:r>
            <a:r>
              <a:rPr lang="ko-KR" altLang="en-US" sz="2400" b="1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토양오염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으로 인하여 각종 야채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,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채소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,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과일을 통하여 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/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수은을 섭취 할 수도 있게 된다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.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>
              <a:buFont typeface="Arial" pitchFamily="34" charset="0"/>
              <a:buChar char="•"/>
            </a:pPr>
            <a:r>
              <a:rPr lang="ko-KR" altLang="en-US" sz="2400" b="1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수질오염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으로 인하여 물고기의 체내에 흡수되어 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/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사람이 다시 수은을 섭취 할 수도 있게 된다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ko-KR" altLang="en-US" sz="2400" b="1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대기오염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으로 인하여 </a:t>
            </a:r>
            <a:r>
              <a:rPr lang="ko-KR" altLang="en-US" sz="2400" dirty="0" err="1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적은량의</a:t>
            </a:r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수은으로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/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 피해를 볼 수도 있다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. </a:t>
            </a:r>
          </a:p>
          <a:p>
            <a:pPr algn="l"/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/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이렇듯이 수은이 노출되면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/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사람에게 피해를 입힐 뿐만 아니라 </a:t>
            </a: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  <a:p>
            <a:pPr algn="l"/>
            <a:r>
              <a:rPr lang="ko-KR" altLang="en-US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자연환경도 파괴하게 된다</a:t>
            </a:r>
            <a:r>
              <a:rPr lang="en-US" altLang="ko-KR" sz="2400" dirty="0" smtClean="0">
                <a:solidFill>
                  <a:srgbClr val="92CF26"/>
                </a:solidFill>
                <a:latin typeface="HY동녘B" pitchFamily="18" charset="-127"/>
                <a:ea typeface="HY동녘B" pitchFamily="18" charset="-127"/>
              </a:rPr>
              <a:t>.</a:t>
            </a:r>
          </a:p>
          <a:p>
            <a:pPr algn="l">
              <a:buFont typeface="Arial" pitchFamily="34" charset="0"/>
              <a:buChar char="•"/>
            </a:pPr>
            <a:endParaRPr lang="en-US" altLang="ko-KR" sz="2400" dirty="0" smtClean="0">
              <a:solidFill>
                <a:srgbClr val="92CF26"/>
              </a:solidFill>
              <a:latin typeface="HY동녘B" pitchFamily="18" charset="-127"/>
              <a:ea typeface="HY동녘B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7139" y="2852936"/>
            <a:ext cx="3976861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err="1" smtClean="0">
                <a:solidFill>
                  <a:schemeClr val="accent1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폐건전지의</a:t>
            </a:r>
            <a:r>
              <a:rPr lang="ko-KR" altLang="en-US" sz="3500" i="1" dirty="0" smtClean="0">
                <a:solidFill>
                  <a:schemeClr val="accent1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단점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참고문헌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-1500222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700" dirty="0" smtClean="0"/>
              <a:t>http://blog.joinsmsn.com/media/folderlistslide.asp?uid=bj1320&amp;folder=2&amp;list_id=7139564</a:t>
            </a:r>
            <a:endParaRPr lang="ko-KR" altLang="en-US" sz="17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000108"/>
            <a:ext cx="9358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Wingdings" pitchFamily="2" charset="2"/>
              <a:buChar char="u"/>
            </a:pPr>
            <a:r>
              <a:rPr lang="ko-KR" altLang="en-US" dirty="0" smtClean="0">
                <a:solidFill>
                  <a:srgbClr val="92CF26"/>
                </a:solidFill>
              </a:rPr>
              <a:t>스웨덴 환경도시</a:t>
            </a:r>
            <a:r>
              <a:rPr lang="en-US" altLang="ko-KR" dirty="0" smtClean="0">
                <a:solidFill>
                  <a:srgbClr val="92CF26"/>
                </a:solidFill>
              </a:rPr>
              <a:t> </a:t>
            </a:r>
            <a:r>
              <a:rPr lang="en-US" altLang="ko-KR" dirty="0" err="1" smtClean="0">
                <a:solidFill>
                  <a:srgbClr val="92CF26"/>
                </a:solidFill>
              </a:rPr>
              <a:t>vaxio</a:t>
            </a:r>
            <a:r>
              <a:rPr lang="en-US" altLang="ko-KR" dirty="0" smtClean="0">
                <a:solidFill>
                  <a:srgbClr val="92CF26"/>
                </a:solidFill>
              </a:rPr>
              <a:t> </a:t>
            </a:r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2"/>
              </a:rPr>
              <a:t>http://bamisland.org/50069247085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643050"/>
            <a:ext cx="93583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Wingdings" pitchFamily="2" charset="2"/>
              <a:buChar char="u"/>
            </a:pPr>
            <a:r>
              <a:rPr lang="ko-KR" altLang="en-US" dirty="0" smtClean="0">
                <a:solidFill>
                  <a:srgbClr val="92CF26"/>
                </a:solidFill>
              </a:rPr>
              <a:t>폐타이어</a:t>
            </a:r>
            <a:endParaRPr lang="en-US" altLang="ko-KR" dirty="0" smtClean="0">
              <a:solidFill>
                <a:srgbClr val="92CF26"/>
              </a:solidFill>
            </a:endParaRPr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3"/>
              </a:rPr>
              <a:t>http://www.hankyung.com/news/app/newsview.php?aid=2011121293331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4"/>
              </a:rPr>
              <a:t>http://www.chemlocus.co.kr/news/view/41672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5"/>
              </a:rPr>
              <a:t>http://kin.naver.com/qna/detail.nhn?d1id=6&amp;dirId=611&amp;docId=108833759&amp;qb=7Y+Q7YOA7J207Ja0IOyerO2ZnOyaqQ==&amp;enc=utf8&amp;section=kin&amp;rank=1&amp;search_sort=0&amp;spq=0&amp;pid=gJBkQF5Y7vossbmq994ssc--030497&amp;sid=T7jaYU6zuE8AAEss-dA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6"/>
              </a:rPr>
              <a:t>http://www.jebacktech.kr/4pag_index.htm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7"/>
              </a:rPr>
              <a:t>http://kin.naver.com/qna/detail.nhn?d1id=8&amp;dirId=80901&amp;docId=30223286&amp;qb=7Y+Q7YOA7J207Ja0IOyerO2ZnOyaqQ==&amp;enc=utf8&amp;section=kin&amp;rank=3&amp;search_sort=0&amp;spq=0&amp;pid=gJBkQF5Y7vossbmq994ssc--030497&amp;sid=T7jaYU6zuE8AAEss-dA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8"/>
              </a:rPr>
              <a:t>http://www.kiet.re.kr/kiet_web/?sub_num=12&amp;state=view&amp;idx=30388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9"/>
              </a:rPr>
              <a:t>http://kin.naver.com/qna/detail.nhn?d1id=8&amp;dirId=811&amp;docId=74625333&amp;qb=7Y+Q7YOA7J207Ja0IOyerO2ZnOyaqQ==&amp;enc=utf8&amp;section=kin&amp;rank=5&amp;search_sort=0&amp;spq=0&amp;pid=gJBkQF5Y7vossbmq994ssc--030497&amp;sid=T7jaYU6zuE8AAEss-dA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10"/>
              </a:rPr>
              <a:t>http://blog.naver.com/datastructur?Redirect=Log&amp;logNo=150085818115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11"/>
              </a:rPr>
              <a:t>http://cafe.naver.com/yeinin/3941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12"/>
              </a:rPr>
              <a:t>http://cafe.naver.com/tjac/5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참고문헌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0" y="785794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3"/>
              </a:rPr>
              <a:t>http://cafe.naver.com/insengmakjang/233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4"/>
              </a:rPr>
              <a:t>http://cafe.naver.com/saval/285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5"/>
              </a:rPr>
              <a:t>http://greenhomekorea.org/10095360573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6"/>
              </a:rPr>
              <a:t>http://blog.joinsmsn.com/media/folderlistslide.asp?uid=bj1320&amp;folder=2&amp;list_id=7139564</a:t>
            </a:r>
            <a:endParaRPr lang="en-US" altLang="ko-KR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0" y="2214554"/>
            <a:ext cx="1104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ko-KR" altLang="en-US" dirty="0" err="1" smtClean="0">
                <a:solidFill>
                  <a:srgbClr val="92CF26"/>
                </a:solidFill>
              </a:rPr>
              <a:t>단어뜻</a:t>
            </a:r>
            <a:endParaRPr lang="ko-KR" altLang="en-US" dirty="0">
              <a:solidFill>
                <a:srgbClr val="92CF2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571744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7"/>
              </a:rPr>
              <a:t>http://100.naver.com/100.nhn?docid=154349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8"/>
              </a:rPr>
              <a:t>http://krdic.naver.com/search.nhn?query=%ED%8F%90%ED%83%80%EC%9D%B4%EC%96%B4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9"/>
              </a:rPr>
              <a:t>http://krdic.naver.com/search.nhn?kind=all&amp;scBtn=true&amp;query=%EC%A0%84%EC%A7%80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071942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Wingdings" pitchFamily="2" charset="2"/>
              <a:buChar char="u"/>
            </a:pPr>
            <a:r>
              <a:rPr lang="ko-KR" altLang="en-US" dirty="0" err="1" smtClean="0">
                <a:solidFill>
                  <a:srgbClr val="92CF26"/>
                </a:solidFill>
                <a:hlinkClick r:id="rId10"/>
              </a:rPr>
              <a:t>폐건전지</a:t>
            </a:r>
            <a:endParaRPr lang="en-US" altLang="ko-KR" dirty="0" smtClean="0">
              <a:solidFill>
                <a:srgbClr val="92CF26"/>
              </a:solidFill>
              <a:hlinkClick r:id="rId10"/>
            </a:endParaRPr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10"/>
              </a:rPr>
              <a:t>http://blog.naver.com/mose2811?Redirect=Log&amp;logNo=120144746384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11"/>
              </a:rPr>
              <a:t>http://cafe.naver.com/ecowd/16351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12"/>
              </a:rPr>
              <a:t>http://blog.naver.com/jhoony71?Redirect=Log&amp;logNo=80059042096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13"/>
              </a:rPr>
              <a:t>http://blog.naver.com/jennie960313?Redirect=Log&amp;logNo=40089289264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14"/>
              </a:rPr>
              <a:t>http://blog.naver.com/98heena?Redirect=Log&amp;logNo=110121514565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15"/>
              </a:rPr>
              <a:t>http://blog.naver.com/providefor?Redirect=Log&amp;logNo=120139264245</a:t>
            </a:r>
            <a:endParaRPr lang="en-US" altLang="ko-KR" dirty="0" smtClean="0"/>
          </a:p>
          <a:p>
            <a:pPr algn="l">
              <a:buFont typeface="Wingdings" pitchFamily="2" charset="2"/>
              <a:buChar char="u"/>
            </a:pPr>
            <a:r>
              <a:rPr lang="ko-KR" altLang="en-US" dirty="0" smtClean="0">
                <a:solidFill>
                  <a:srgbClr val="92CF26"/>
                </a:solidFill>
              </a:rPr>
              <a:t>한국전지재활용 협회</a:t>
            </a:r>
          </a:p>
          <a:p>
            <a:pPr algn="l">
              <a:buFont typeface="Wingdings" pitchFamily="2" charset="2"/>
              <a:buChar char="l"/>
            </a:pPr>
            <a:r>
              <a:rPr lang="en-US" altLang="ko-KR" dirty="0" smtClean="0">
                <a:hlinkClick r:id="rId16"/>
              </a:rPr>
              <a:t>http://www.kbra.net/</a:t>
            </a:r>
            <a:endParaRPr lang="en-US" altLang="ko-KR" dirty="0" smtClean="0"/>
          </a:p>
          <a:p>
            <a:pPr algn="l">
              <a:buFont typeface="Wingdings" pitchFamily="2" charset="2"/>
              <a:buChar char="l"/>
            </a:pP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681677" cy="50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86" name="Picture 42" descr="thankyo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196"/>
            <a:ext cx="9144000" cy="686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86116" y="2714620"/>
            <a:ext cx="3357586" cy="1631216"/>
          </a:xfrm>
          <a:prstGeom prst="rect">
            <a:avLst/>
          </a:prstGeom>
          <a:noFill/>
          <a:effectLst>
            <a:outerShdw blurRad="1206500" dist="50800" dir="14100000" sx="1000" sy="1000" algn="ctr" rotWithShape="0">
              <a:srgbClr val="000000">
                <a:alpha val="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ko-KR" sz="10000" dirty="0" smtClean="0">
                <a:latin typeface="+mj-lt"/>
                <a:ea typeface="HY헤드라인M" pitchFamily="18" charset="-127"/>
              </a:rPr>
              <a:t>Why?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00232" y="214311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Vaxio</a:t>
            </a:r>
            <a:endParaRPr lang="en-US" altLang="ko-KR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6143636" y="128586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32%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715272" y="250030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청정계획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1440160" cy="6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1619672" y="188640"/>
            <a:ext cx="4896544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폐타이어란</a:t>
            </a:r>
          </a:p>
        </p:txBody>
      </p:sp>
      <p:pic>
        <p:nvPicPr>
          <p:cNvPr id="7" name="내용 개체 틀 6" descr="d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2976" y="2357430"/>
            <a:ext cx="6715172" cy="4357718"/>
          </a:xfrm>
        </p:spPr>
      </p:pic>
      <p:sp>
        <p:nvSpPr>
          <p:cNvPr id="6" name="텍스트 개체 틀 5"/>
          <p:cNvSpPr>
            <a:spLocks noGrp="1"/>
          </p:cNvSpPr>
          <p:nvPr>
            <p:ph type="body" sz="half" idx="2"/>
          </p:nvPr>
        </p:nvSpPr>
        <p:spPr>
          <a:xfrm>
            <a:off x="285720" y="928670"/>
            <a:ext cx="8001056" cy="1357322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일반적으로</a:t>
            </a:r>
            <a:r>
              <a:rPr lang="en-US" altLang="ko-KR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오랫동안 사용하여</a:t>
            </a:r>
            <a:r>
              <a:rPr lang="en-US" altLang="ko-KR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사용 할 수</a:t>
            </a:r>
            <a:r>
              <a:rPr lang="en-US" altLang="ko-KR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없거나</a:t>
            </a:r>
            <a:r>
              <a:rPr lang="en-US" altLang="ko-KR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구멍이 나서</a:t>
            </a:r>
            <a:r>
              <a:rPr lang="en-US" altLang="ko-KR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사용할 수 없는</a:t>
            </a:r>
            <a:r>
              <a:rPr lang="en-US" altLang="ko-KR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800" b="1" dirty="0" smtClean="0">
                <a:solidFill>
                  <a:srgbClr val="0A50A1"/>
                </a:solidFill>
                <a:latin typeface="HY헤드라인M" pitchFamily="18" charset="-127"/>
                <a:ea typeface="HY헤드라인M" pitchFamily="18" charset="-127"/>
              </a:rPr>
              <a:t>타이어</a:t>
            </a:r>
            <a:endParaRPr lang="en-US" altLang="ko-KR" sz="2800" b="1" dirty="0" smtClean="0">
              <a:solidFill>
                <a:srgbClr val="0A50A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607223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7429552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자동차 현황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1538" y="1071546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43636" y="2714620"/>
            <a:ext cx="28574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000099"/>
                </a:solidFill>
              </a:rPr>
              <a:t>2011</a:t>
            </a:r>
            <a:r>
              <a:rPr lang="ko-KR" altLang="en-US" b="1" dirty="0" smtClean="0">
                <a:solidFill>
                  <a:srgbClr val="000099"/>
                </a:solidFill>
              </a:rPr>
              <a:t>년 </a:t>
            </a:r>
            <a:r>
              <a:rPr lang="en-US" altLang="ko-KR" b="1" dirty="0" smtClean="0">
                <a:solidFill>
                  <a:srgbClr val="000099"/>
                </a:solidFill>
              </a:rPr>
              <a:t>6</a:t>
            </a:r>
            <a:r>
              <a:rPr lang="ko-KR" altLang="en-US" b="1" dirty="0" smtClean="0">
                <a:solidFill>
                  <a:srgbClr val="000099"/>
                </a:solidFill>
              </a:rPr>
              <a:t>월말 기준으로 등록 되어 있는 차량의수 </a:t>
            </a:r>
            <a:r>
              <a:rPr lang="en-US" altLang="ko-KR" b="1" dirty="0" smtClean="0">
                <a:solidFill>
                  <a:srgbClr val="000099"/>
                </a:solidFill>
              </a:rPr>
              <a:t>: 18,262,973</a:t>
            </a:r>
            <a:r>
              <a:rPr lang="ko-KR" altLang="en-US" b="1" dirty="0" smtClean="0">
                <a:solidFill>
                  <a:srgbClr val="000099"/>
                </a:solidFill>
              </a:rPr>
              <a:t>대</a:t>
            </a:r>
          </a:p>
          <a:p>
            <a:r>
              <a:rPr lang="ko-KR" altLang="en-US" b="1" dirty="0" smtClean="0">
                <a:solidFill>
                  <a:srgbClr val="000099"/>
                </a:solidFill>
              </a:rPr>
              <a:t>약 </a:t>
            </a:r>
            <a:r>
              <a:rPr lang="en-US" altLang="ko-KR" b="1" dirty="0" smtClean="0">
                <a:solidFill>
                  <a:srgbClr val="000099"/>
                </a:solidFill>
              </a:rPr>
              <a:t>1826</a:t>
            </a:r>
            <a:r>
              <a:rPr lang="ko-KR" altLang="en-US" b="1" dirty="0" smtClean="0">
                <a:solidFill>
                  <a:srgbClr val="000099"/>
                </a:solidFill>
              </a:rPr>
              <a:t>만대</a:t>
            </a:r>
          </a:p>
          <a:p>
            <a:endParaRPr lang="ko-KR" altLang="en-US" b="1" dirty="0" smtClean="0">
              <a:solidFill>
                <a:srgbClr val="000099"/>
              </a:solidFill>
            </a:endParaRPr>
          </a:p>
          <a:p>
            <a:r>
              <a:rPr lang="en-US" altLang="ko-KR" b="1" dirty="0" smtClean="0">
                <a:solidFill>
                  <a:srgbClr val="000099"/>
                </a:solidFill>
              </a:rPr>
              <a:t>1826</a:t>
            </a:r>
            <a:r>
              <a:rPr lang="ko-KR" altLang="en-US" b="1" dirty="0" smtClean="0">
                <a:solidFill>
                  <a:srgbClr val="000099"/>
                </a:solidFill>
              </a:rPr>
              <a:t>만대*</a:t>
            </a:r>
            <a:r>
              <a:rPr lang="en-US" altLang="ko-KR" b="1" dirty="0" smtClean="0">
                <a:solidFill>
                  <a:srgbClr val="000099"/>
                </a:solidFill>
              </a:rPr>
              <a:t>5*2</a:t>
            </a:r>
          </a:p>
          <a:p>
            <a:r>
              <a:rPr lang="en-US" altLang="ko-KR" b="1" dirty="0" smtClean="0">
                <a:solidFill>
                  <a:srgbClr val="000099"/>
                </a:solidFill>
              </a:rPr>
              <a:t>=182629730</a:t>
            </a:r>
          </a:p>
          <a:p>
            <a:r>
              <a:rPr lang="en-US" altLang="ko-KR" b="1" dirty="0" smtClean="0">
                <a:solidFill>
                  <a:srgbClr val="000099"/>
                </a:solidFill>
              </a:rPr>
              <a:t>1</a:t>
            </a:r>
            <a:r>
              <a:rPr lang="ko-KR" altLang="en-US" b="1" dirty="0" smtClean="0">
                <a:solidFill>
                  <a:srgbClr val="000099"/>
                </a:solidFill>
              </a:rPr>
              <a:t>년에 </a:t>
            </a:r>
            <a:r>
              <a:rPr lang="en-US" altLang="ko-KR" b="1" dirty="0" smtClean="0">
                <a:solidFill>
                  <a:srgbClr val="000099"/>
                </a:solidFill>
              </a:rPr>
              <a:t>18262973 </a:t>
            </a:r>
            <a:r>
              <a:rPr lang="ko-KR" altLang="en-US" b="1" dirty="0" smtClean="0">
                <a:solidFill>
                  <a:srgbClr val="000099"/>
                </a:solidFill>
              </a:rPr>
              <a:t>개의 </a:t>
            </a:r>
            <a:endParaRPr lang="en-US" altLang="ko-KR" b="1" dirty="0" smtClean="0">
              <a:solidFill>
                <a:srgbClr val="000099"/>
              </a:solidFill>
            </a:endParaRPr>
          </a:p>
          <a:p>
            <a:r>
              <a:rPr lang="ko-KR" altLang="en-US" b="1" dirty="0" smtClean="0">
                <a:solidFill>
                  <a:srgbClr val="000099"/>
                </a:solidFill>
              </a:rPr>
              <a:t>폐타이어가 소모</a:t>
            </a:r>
            <a:endParaRPr lang="ko-KR" altLang="en-US" b="1" dirty="0">
              <a:solidFill>
                <a:srgbClr val="000099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0"/>
            <a:ext cx="1071538" cy="762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8155803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폐타이어의 재활용 현황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28794" y="888856"/>
            <a:ext cx="60722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대부분의 포장폐기물은 발생처가 다양하고 산란성이 높아 수거</a:t>
            </a:r>
            <a:r>
              <a:rPr lang="en-US" altLang="ko-KR" dirty="0" smtClean="0"/>
              <a:t>,</a:t>
            </a:r>
            <a:r>
              <a:rPr lang="ko-KR" altLang="en-US" dirty="0" smtClean="0"/>
              <a:t>회수단계의 어려움이 있는 반면에</a:t>
            </a:r>
            <a:r>
              <a:rPr lang="en-US" altLang="ko-KR" dirty="0" smtClean="0"/>
              <a:t> </a:t>
            </a:r>
            <a:r>
              <a:rPr lang="ko-KR" altLang="en-US" b="1" u="sng" dirty="0" smtClean="0"/>
              <a:t>폐타이어</a:t>
            </a:r>
            <a:r>
              <a:rPr lang="ko-KR" altLang="en-US" dirty="0" smtClean="0"/>
              <a:t>는 폐차시나 타이어를 교체할 때 발생하는데 발생처가 </a:t>
            </a:r>
            <a:r>
              <a:rPr lang="ko-KR" altLang="en-US" u="sng" dirty="0" smtClean="0"/>
              <a:t>주로 </a:t>
            </a:r>
            <a:r>
              <a:rPr lang="ko-KR" altLang="en-US" u="sng" dirty="0" err="1" smtClean="0"/>
              <a:t>폐차장이나</a:t>
            </a:r>
            <a:r>
              <a:rPr lang="ko-KR" altLang="en-US" u="sng" dirty="0" smtClean="0"/>
              <a:t> 타이어 판매소 및 정비업소로 한정</a:t>
            </a:r>
            <a:r>
              <a:rPr lang="ko-KR" altLang="en-US" dirty="0" smtClean="0"/>
              <a:t>되어 있을 뿐만 아니라 재생가치가 포장폐기물에 비해 상대적으로 높아 </a:t>
            </a:r>
            <a:endParaRPr lang="en-US" altLang="ko-KR" dirty="0" smtClean="0"/>
          </a:p>
          <a:p>
            <a:r>
              <a:rPr lang="ko-KR" altLang="en-US" dirty="0" smtClean="0">
                <a:solidFill>
                  <a:srgbClr val="FF0000"/>
                </a:solidFill>
              </a:rPr>
              <a:t>재활용이 용이한 편이라고 합니다</a:t>
            </a:r>
            <a:r>
              <a:rPr lang="en-US" altLang="ko-KR" dirty="0" smtClean="0">
                <a:solidFill>
                  <a:srgbClr val="FF0000"/>
                </a:solidFill>
              </a:rPr>
              <a:t>.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50720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폐타이어의 재활용 현황</a:t>
            </a:r>
            <a:endParaRPr lang="ko-KR" altLang="en-US" sz="3500" i="1" dirty="0" smtClean="0">
              <a:solidFill>
                <a:srgbClr val="507115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500034" y="1714488"/>
            <a:ext cx="3500462" cy="3257547"/>
            <a:chOff x="0" y="785794"/>
            <a:chExt cx="3500462" cy="2691017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785794"/>
              <a:ext cx="3393304" cy="2500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Box 7"/>
            <p:cNvSpPr txBox="1"/>
            <p:nvPr/>
          </p:nvSpPr>
          <p:spPr>
            <a:xfrm>
              <a:off x="857256" y="3286124"/>
              <a:ext cx="2643206" cy="190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900" dirty="0" smtClean="0">
                  <a:solidFill>
                    <a:srgbClr val="92CF26"/>
                  </a:solidFill>
                </a:rPr>
                <a:t>     47%       67%        84%        71%     79%</a:t>
              </a:r>
              <a:endParaRPr lang="ko-KR" altLang="en-US" sz="900" dirty="0">
                <a:solidFill>
                  <a:srgbClr val="92CF26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4282" y="3286124"/>
              <a:ext cx="857288" cy="190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900" dirty="0" smtClean="0">
                  <a:solidFill>
                    <a:srgbClr val="92CF26"/>
                  </a:solidFill>
                </a:rPr>
                <a:t>사용 확률</a:t>
              </a:r>
              <a:endParaRPr lang="en-US" altLang="ko-KR" sz="900" dirty="0" smtClean="0">
                <a:solidFill>
                  <a:srgbClr val="92CF26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357298"/>
            <a:ext cx="476760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6" name="직선 연결선 15"/>
          <p:cNvCxnSpPr/>
          <p:nvPr/>
        </p:nvCxnSpPr>
        <p:spPr bwMode="auto">
          <a:xfrm>
            <a:off x="4643438" y="2285992"/>
            <a:ext cx="1143008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직선 연결선 17"/>
          <p:cNvCxnSpPr/>
          <p:nvPr/>
        </p:nvCxnSpPr>
        <p:spPr bwMode="auto">
          <a:xfrm>
            <a:off x="714348" y="5000636"/>
            <a:ext cx="3143272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직선 연결선 22"/>
          <p:cNvCxnSpPr/>
          <p:nvPr/>
        </p:nvCxnSpPr>
        <p:spPr bwMode="auto">
          <a:xfrm rot="5400000">
            <a:off x="572266" y="4856966"/>
            <a:ext cx="285752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직선 연결선 25"/>
          <p:cNvCxnSpPr/>
          <p:nvPr/>
        </p:nvCxnSpPr>
        <p:spPr bwMode="auto">
          <a:xfrm rot="5400000">
            <a:off x="1358084" y="4856966"/>
            <a:ext cx="285752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직선 연결선 26"/>
          <p:cNvCxnSpPr/>
          <p:nvPr/>
        </p:nvCxnSpPr>
        <p:spPr bwMode="auto">
          <a:xfrm rot="5400000">
            <a:off x="3715538" y="4856966"/>
            <a:ext cx="285752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직선 연결선 31"/>
          <p:cNvCxnSpPr/>
          <p:nvPr/>
        </p:nvCxnSpPr>
        <p:spPr bwMode="auto">
          <a:xfrm>
            <a:off x="6858016" y="3214686"/>
            <a:ext cx="178595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직선 연결선 32"/>
          <p:cNvCxnSpPr/>
          <p:nvPr/>
        </p:nvCxnSpPr>
        <p:spPr bwMode="auto">
          <a:xfrm>
            <a:off x="4071934" y="3429000"/>
            <a:ext cx="857256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714752"/>
            <a:ext cx="398971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757242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폐타이어 재활용을 위한 열분해 기술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44" y="1000108"/>
            <a:ext cx="9001156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50000"/>
              </a:lnSpc>
              <a:buFont typeface="Wingdings" pitchFamily="2" charset="2"/>
              <a:buChar char="l"/>
            </a:pP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열분해 과정은 고온 </a:t>
            </a: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400</a:t>
            </a:r>
            <a:r>
              <a:rPr lang="ko-KR" altLang="en-US" b="1" dirty="0" err="1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도씨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 이상  </a:t>
            </a:r>
            <a:endParaRPr lang="en-US" altLang="ko-KR" b="1" dirty="0" smtClean="0">
              <a:solidFill>
                <a:srgbClr val="000099"/>
              </a:solidFill>
              <a:latin typeface="HY견고딕" pitchFamily="18" charset="-127"/>
              <a:ea typeface="HY견고딕" pitchFamily="18" charset="-127"/>
            </a:endParaRPr>
          </a:p>
          <a:p>
            <a:pPr marL="342900" indent="-342900" algn="l">
              <a:lnSpc>
                <a:spcPct val="150000"/>
              </a:lnSpc>
            </a:pP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     (</a:t>
            </a:r>
            <a:r>
              <a:rPr lang="ko-KR" altLang="en-US" b="1" dirty="0" err="1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고압력의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 무산소 조건 하에서 이루어지는 열처리 과정</a:t>
            </a: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)</a:t>
            </a:r>
          </a:p>
          <a:p>
            <a:pPr marL="342900" indent="-342900" algn="l">
              <a:lnSpc>
                <a:spcPct val="150000"/>
              </a:lnSpc>
              <a:buFont typeface="Wingdings" pitchFamily="2" charset="2"/>
              <a:buChar char="l"/>
            </a:pP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열분해 처리과정은 총 </a:t>
            </a: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8~9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시간이 소요됨</a:t>
            </a:r>
            <a:endParaRPr lang="en-US" altLang="ko-KR" b="1" dirty="0" smtClean="0">
              <a:solidFill>
                <a:srgbClr val="000099"/>
              </a:solidFill>
              <a:latin typeface="HY견고딕" pitchFamily="18" charset="-127"/>
              <a:ea typeface="HY견고딕" pitchFamily="18" charset="-127"/>
            </a:endParaRPr>
          </a:p>
          <a:p>
            <a:pPr marL="342900" indent="-342900" algn="l">
              <a:lnSpc>
                <a:spcPct val="150000"/>
              </a:lnSpc>
              <a:buFont typeface="Wingdings" pitchFamily="2" charset="2"/>
              <a:buChar char="l"/>
            </a:pPr>
            <a:endParaRPr lang="ko-KR" altLang="en-US" b="1" dirty="0" smtClean="0">
              <a:solidFill>
                <a:srgbClr val="000099"/>
              </a:solidFill>
              <a:latin typeface="HY견고딕" pitchFamily="18" charset="-127"/>
              <a:ea typeface="HY견고딕" pitchFamily="18" charset="-127"/>
            </a:endParaRPr>
          </a:p>
          <a:p>
            <a:pPr marL="342900" indent="-342900" algn="l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폐타이어가 회전열분해를 위해 </a:t>
            </a:r>
            <a:r>
              <a:rPr lang="ko-KR" altLang="en-US" b="1" dirty="0" err="1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점화실로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 운반</a:t>
            </a:r>
            <a:endParaRPr lang="en-US" altLang="ko-KR" b="1" dirty="0" smtClean="0">
              <a:solidFill>
                <a:srgbClr val="000099"/>
              </a:solidFill>
              <a:latin typeface="HY견고딕" pitchFamily="18" charset="-127"/>
              <a:ea typeface="HY견고딕" pitchFamily="18" charset="-127"/>
            </a:endParaRPr>
          </a:p>
          <a:p>
            <a:pPr marL="342900" indent="-342900" algn="l">
              <a:lnSpc>
                <a:spcPct val="150000"/>
              </a:lnSpc>
            </a:pP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점화실의 온도가 섭씨 </a:t>
            </a: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160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도에 도달하면서 </a:t>
            </a:r>
            <a:endParaRPr lang="en-US" altLang="ko-KR" b="1" dirty="0" smtClean="0">
              <a:solidFill>
                <a:srgbClr val="000099"/>
              </a:solidFill>
              <a:latin typeface="HY견고딕" pitchFamily="18" charset="-127"/>
              <a:ea typeface="HY견고딕" pitchFamily="18" charset="-127"/>
            </a:endParaRPr>
          </a:p>
          <a:p>
            <a:pPr marL="342900" indent="-342900" algn="l">
              <a:lnSpc>
                <a:spcPct val="150000"/>
              </a:lnSpc>
            </a:pP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     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폐 고무가 가스로 분해됨</a:t>
            </a:r>
            <a:endParaRPr lang="en-US" altLang="ko-KR" b="1" dirty="0" smtClean="0">
              <a:solidFill>
                <a:srgbClr val="000099"/>
              </a:solidFill>
              <a:latin typeface="HY견고딕" pitchFamily="18" charset="-127"/>
              <a:ea typeface="HY견고딕" pitchFamily="18" charset="-127"/>
            </a:endParaRPr>
          </a:p>
          <a:p>
            <a:pPr marL="342900" indent="-342900" algn="l">
              <a:lnSpc>
                <a:spcPct val="150000"/>
              </a:lnSpc>
            </a:pP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3. 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발생된 가스는 가스 </a:t>
            </a:r>
            <a:r>
              <a:rPr lang="ko-KR" altLang="en-US" b="1" dirty="0" err="1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배급실로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 이동하면서 기름을 형성함</a:t>
            </a: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                                     (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이 기름은 냉각 콘덴서를 지나 오일탱크에 저장됨</a:t>
            </a: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)</a:t>
            </a:r>
          </a:p>
          <a:p>
            <a:pPr marL="342900" indent="-342900" algn="l">
              <a:lnSpc>
                <a:spcPct val="150000"/>
              </a:lnSpc>
            </a:pPr>
            <a:r>
              <a:rPr lang="en-US" altLang="ko-KR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b="1" dirty="0" smtClean="0">
                <a:solidFill>
                  <a:srgbClr val="000099"/>
                </a:solidFill>
                <a:latin typeface="HY견고딕" pitchFamily="18" charset="-127"/>
                <a:ea typeface="HY견고딕" pitchFamily="18" charset="-127"/>
              </a:rPr>
              <a:t>액화 기름이 되지 못한 가스는 가스탱크에 수집되어                                                                  처리장치작동에 필요한 열에너지로 이용됨</a:t>
            </a:r>
            <a:endParaRPr lang="en-US" altLang="ko-KR" b="1" dirty="0" smtClean="0">
              <a:solidFill>
                <a:srgbClr val="000099"/>
              </a:solidFill>
              <a:latin typeface="HY견고딕" pitchFamily="18" charset="-127"/>
              <a:ea typeface="HY견고딕" pitchFamily="18" charset="-127"/>
            </a:endParaRPr>
          </a:p>
          <a:p>
            <a:pPr marL="342900" indent="-342900" algn="l">
              <a:lnSpc>
                <a:spcPct val="150000"/>
              </a:lnSpc>
              <a:buFont typeface="+mj-lt"/>
              <a:buAutoNum type="arabicParenR"/>
            </a:pPr>
            <a:endParaRPr lang="ko-KR" altLang="en-US" dirty="0" smtClean="0">
              <a:solidFill>
                <a:srgbClr val="000099"/>
              </a:solidFill>
            </a:endParaRPr>
          </a:p>
          <a:p>
            <a:pPr marL="342900" indent="-342900" algn="l">
              <a:lnSpc>
                <a:spcPct val="150000"/>
              </a:lnSpc>
              <a:buFont typeface="+mj-lt"/>
              <a:buAutoNum type="arabicParenR"/>
            </a:pPr>
            <a:endParaRPr lang="ko-KR" altLang="en-US" b="1" dirty="0" smtClean="0">
              <a:solidFill>
                <a:srgbClr val="000099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4"/>
          <p:cNvSpPr txBox="1">
            <a:spLocks noChangeArrowheads="1"/>
          </p:cNvSpPr>
          <p:nvPr/>
        </p:nvSpPr>
        <p:spPr bwMode="auto">
          <a:xfrm>
            <a:off x="357158" y="142852"/>
            <a:ext cx="757242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3500" i="1" dirty="0" smtClean="0">
                <a:solidFill>
                  <a:srgbClr val="507115"/>
                </a:solidFill>
                <a:latin typeface="HY헤드라인M" pitchFamily="18" charset="-127"/>
                <a:ea typeface="HY헤드라인M" pitchFamily="18" charset="-127"/>
              </a:rPr>
              <a:t>폐타이어 재활용을 위한 열분해 기술 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42844" y="1500174"/>
            <a:ext cx="43576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5. </a:t>
            </a:r>
            <a:r>
              <a:rPr lang="ko-KR" altLang="en-US" b="1" dirty="0" err="1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점화실에서</a:t>
            </a:r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 발생하는 </a:t>
            </a:r>
            <a:endParaRPr lang="en-US" altLang="ko-KR" b="1" dirty="0" smtClean="0">
              <a:solidFill>
                <a:srgbClr val="C00000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    열은 처리장치의 온도를 </a:t>
            </a:r>
            <a:endParaRPr lang="en-US" altLang="ko-KR" b="1" dirty="0" smtClean="0">
              <a:solidFill>
                <a:srgbClr val="C00000"/>
              </a:solidFill>
              <a:latin typeface="HY견고딕" pitchFamily="18" charset="-127"/>
              <a:ea typeface="HY견고딕" pitchFamily="18" charset="-127"/>
            </a:endParaRPr>
          </a:p>
          <a:p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섭씨 </a:t>
            </a:r>
            <a:r>
              <a:rPr lang="en-US" altLang="ko-KR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400</a:t>
            </a:r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도까지 끌어올리는데 사용됨</a:t>
            </a:r>
            <a:endParaRPr lang="en-US" altLang="ko-KR" b="1" dirty="0" smtClean="0">
              <a:solidFill>
                <a:srgbClr val="C00000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6. </a:t>
            </a:r>
            <a:r>
              <a:rPr lang="ko-KR" altLang="en-US" b="1" dirty="0" err="1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점화실에서</a:t>
            </a:r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 발생하는 </a:t>
            </a:r>
            <a:endParaRPr lang="en-US" altLang="ko-KR" b="1" dirty="0" smtClean="0">
              <a:solidFill>
                <a:srgbClr val="C00000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배출가스와 연기는 먼지 제거장치에</a:t>
            </a:r>
            <a:r>
              <a:rPr lang="en-US" altLang="ko-KR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 </a:t>
            </a:r>
          </a:p>
          <a:p>
            <a:pPr algn="l"/>
            <a:r>
              <a:rPr lang="en-US" altLang="ko-KR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b="1" dirty="0" err="1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탈항과정을</a:t>
            </a:r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 거쳐 </a:t>
            </a:r>
            <a:r>
              <a:rPr lang="ko-KR" altLang="en-US" b="1" dirty="0" err="1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깨긋한</a:t>
            </a:r>
            <a:endParaRPr lang="en-US" altLang="ko-KR" b="1" dirty="0" smtClean="0">
              <a:solidFill>
                <a:srgbClr val="C00000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   수증기와 이산화탄소로 </a:t>
            </a:r>
            <a:endParaRPr lang="en-US" altLang="ko-KR" b="1" dirty="0" smtClean="0">
              <a:solidFill>
                <a:srgbClr val="C00000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b="1" dirty="0" err="1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대기중으로</a:t>
            </a:r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 배출됨 </a:t>
            </a:r>
            <a:r>
              <a:rPr lang="en-US" altLang="ko-KR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친환경적 요소</a:t>
            </a:r>
            <a:r>
              <a:rPr lang="en-US" altLang="ko-KR" b="1" dirty="0" smtClean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0" y="4714884"/>
            <a:ext cx="81439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HY헤드라인M" pitchFamily="18" charset="-127"/>
                <a:ea typeface="HY헤드라인M" pitchFamily="18" charset="-127"/>
              </a:rPr>
              <a:t>※</a:t>
            </a:r>
            <a:r>
              <a:rPr lang="ko-KR" altLang="en-US" dirty="0" err="1" smtClean="0">
                <a:latin typeface="HY헤드라인M" pitchFamily="18" charset="-127"/>
                <a:ea typeface="HY헤드라인M" pitchFamily="18" charset="-127"/>
              </a:rPr>
              <a:t>탈항과정</a:t>
            </a:r>
            <a:r>
              <a:rPr lang="ko-KR" altLang="en-US" dirty="0" smtClean="0"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dirty="0" smtClean="0"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dirty="0" smtClean="0">
                <a:latin typeface="HY헤드라인M" pitchFamily="18" charset="-127"/>
                <a:ea typeface="HY헤드라인M" pitchFamily="18" charset="-127"/>
              </a:rPr>
              <a:t>황이 포함된 연료가 연소되면서 발생한 황산화물을 제거하는    장치인데</a:t>
            </a:r>
            <a:r>
              <a:rPr lang="en-US" altLang="ko-KR" dirty="0" smtClean="0"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dirty="0" smtClean="0">
                <a:latin typeface="HY헤드라인M" pitchFamily="18" charset="-127"/>
                <a:ea typeface="HY헤드라인M" pitchFamily="18" charset="-127"/>
              </a:rPr>
              <a:t>이 장치는 연료를 연소시켰을 때 황산화물이 대기로 배출되는 것을 </a:t>
            </a:r>
            <a:endParaRPr lang="en-US" altLang="ko-KR" dirty="0" smtClean="0">
              <a:latin typeface="HY헤드라인M" pitchFamily="18" charset="-127"/>
              <a:ea typeface="HY헤드라인M" pitchFamily="18" charset="-127"/>
            </a:endParaRPr>
          </a:p>
          <a:p>
            <a:r>
              <a:rPr lang="ko-KR" altLang="en-US" dirty="0" smtClean="0">
                <a:latin typeface="HY헤드라인M" pitchFamily="18" charset="-127"/>
                <a:ea typeface="HY헤드라인M" pitchFamily="18" charset="-127"/>
              </a:rPr>
              <a:t>줄여 주고</a:t>
            </a:r>
            <a:r>
              <a:rPr lang="en-US" altLang="ko-KR" dirty="0" smtClean="0"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dirty="0" smtClean="0">
                <a:latin typeface="HY헤드라인M" pitchFamily="18" charset="-127"/>
                <a:ea typeface="HY헤드라인M" pitchFamily="18" charset="-127"/>
              </a:rPr>
              <a:t>황산칼슘과 같은 고체 성분으로 전환되는 과정</a:t>
            </a:r>
          </a:p>
          <a:p>
            <a:r>
              <a:rPr lang="en-US" altLang="ko-KR" dirty="0" smtClean="0">
                <a:latin typeface="HY헤드라인M" pitchFamily="18" charset="-127"/>
                <a:ea typeface="HY헤드라인M" pitchFamily="18" charset="-127"/>
              </a:rPr>
              <a:t> </a:t>
            </a:r>
          </a:p>
          <a:p>
            <a:endParaRPr lang="ko-KR" altLang="en-US" dirty="0"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285860"/>
            <a:ext cx="469643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나무와 서류">
  <a:themeElements>
    <a:clrScheme name="(비즈폼)나무와 서류(프리미엄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(비즈폼)나무와 서류(프리미엄)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(비즈폼)나무와 서류(프리미엄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(비즈폼)나무와 서류(프리미엄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(비즈폼)나무와 서류(프리미엄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(비즈폼)나무와 서류(프리미엄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(비즈폼)나무와 서류(프리미엄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(비즈폼)나무와 서류(프리미엄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(비즈폼)나무와 서류(프리미엄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(비즈폼)나무와 서류(프리미엄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(비즈폼)나무와 서류(프리미엄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(비즈폼)나무와 서류(프리미엄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(비즈폼)나무와 서류(프리미엄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(비즈폼)나무와 서류(프리미엄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나무와 서류</Template>
  <TotalTime>784</TotalTime>
  <Words>813</Words>
  <Application>Microsoft Office PowerPoint</Application>
  <PresentationFormat>화면 슬라이드 쇼(4:3)</PresentationFormat>
  <Paragraphs>173</Paragraphs>
  <Slides>23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4" baseType="lpstr">
      <vt:lpstr>나무와 서류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</vt:vector>
  </TitlesOfParts>
  <Company>Royal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Very Infortant Person</dc:creator>
  <cp:lastModifiedBy>Very Infortant Person</cp:lastModifiedBy>
  <cp:revision>88</cp:revision>
  <dcterms:created xsi:type="dcterms:W3CDTF">2012-05-20T11:35:37Z</dcterms:created>
  <dcterms:modified xsi:type="dcterms:W3CDTF">2012-05-29T09:31:17Z</dcterms:modified>
</cp:coreProperties>
</file>