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76" r:id="rId3"/>
    <p:sldId id="257" r:id="rId4"/>
    <p:sldId id="258" r:id="rId5"/>
    <p:sldId id="265" r:id="rId6"/>
    <p:sldId id="272" r:id="rId7"/>
    <p:sldId id="278" r:id="rId8"/>
    <p:sldId id="275" r:id="rId9"/>
    <p:sldId id="277" r:id="rId10"/>
    <p:sldId id="266" r:id="rId11"/>
    <p:sldId id="269" r:id="rId12"/>
    <p:sldId id="267" r:id="rId13"/>
    <p:sldId id="268" r:id="rId14"/>
    <p:sldId id="279" r:id="rId15"/>
    <p:sldId id="260" r:id="rId16"/>
    <p:sldId id="271" r:id="rId17"/>
    <p:sldId id="270" r:id="rId18"/>
    <p:sldId id="262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8571"/>
    <a:srgbClr val="7939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4003D-1406-4D05-B094-826497B6028A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BFB0F-188D-4F5C-9376-84EA4BA4F81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04023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ko-KR" altLang="en-US" sz="1200" dirty="0" smtClean="0">
                <a:latin typeface="HY나무M" pitchFamily="18" charset="-127"/>
                <a:ea typeface="HY나무M" pitchFamily="18" charset="-127"/>
              </a:rPr>
              <a:t>안정성</a:t>
            </a:r>
            <a:endParaRPr lang="en-US" altLang="ko-KR" sz="12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endParaRPr lang="en-US" altLang="ko-KR" sz="12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HY나무M" pitchFamily="18" charset="-127"/>
                <a:ea typeface="HY나무M" pitchFamily="18" charset="-127"/>
              </a:rPr>
              <a:t>내구성</a:t>
            </a:r>
            <a:endParaRPr lang="en-US" altLang="ko-KR" sz="12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endParaRPr lang="en-US" altLang="ko-KR" sz="12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HY나무M" pitchFamily="18" charset="-127"/>
                <a:ea typeface="HY나무M" pitchFamily="18" charset="-127"/>
              </a:rPr>
              <a:t>에너지효율성</a:t>
            </a:r>
            <a:endParaRPr lang="en-US" altLang="ko-KR" sz="12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endParaRPr lang="en-US" altLang="ko-KR" sz="12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HY나무M" pitchFamily="18" charset="-127"/>
                <a:ea typeface="HY나무M" pitchFamily="18" charset="-127"/>
              </a:rPr>
              <a:t>쾌적한 실내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BFB0F-188D-4F5C-9376-84EA4BA4F81D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96414" y="2130425"/>
            <a:ext cx="8161866" cy="1470025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lang="ko-KR" altLang="en-US" sz="4400" b="1" kern="1200" cap="none" spc="0" baseline="0" dirty="0">
                <a:ln w="11430">
                  <a:noFill/>
                </a:ln>
                <a:gradFill>
                  <a:gsLst>
                    <a:gs pos="0">
                      <a:srgbClr val="852F9D"/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HY헤드라인M" pitchFamily="18" charset="-127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36744" y="3319474"/>
            <a:ext cx="6721536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142984"/>
            <a:ext cx="2057400" cy="4983179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142984"/>
            <a:ext cx="6019800" cy="49831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>
                <a:solidFill>
                  <a:schemeClr val="accent3">
                    <a:lumMod val="75000"/>
                  </a:schemeClr>
                </a:solidFill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3">
                    <a:lumMod val="75000"/>
                  </a:schemeClr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4038600" cy="505461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05461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3008313" cy="946788"/>
          </a:xfrm>
        </p:spPr>
        <p:txBody>
          <a:bodyPr anchor="b"/>
          <a:lstStyle>
            <a:lvl1pPr algn="l">
              <a:defRPr sz="2000" b="0">
                <a:solidFill>
                  <a:schemeClr val="accent3">
                    <a:lumMod val="75000"/>
                  </a:schemeClr>
                </a:solidFill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1357298"/>
            <a:ext cx="5111750" cy="476886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2304086"/>
            <a:ext cx="3008313" cy="38220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1285859"/>
            <a:ext cx="5486400" cy="344171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02400" y="0"/>
            <a:ext cx="8229600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71546"/>
            <a:ext cx="8229600" cy="505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3A119C37-2D59-44B4-BCB1-D685C32B8904}" type="datetimeFigureOut">
              <a:rPr lang="ko-KR" altLang="en-US" smtClean="0"/>
              <a:pPr/>
              <a:t>2012-05-28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5EBB334-AE13-482B-B024-871CB186C3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200" b="0" kern="1200" cap="none" spc="0" baseline="0">
          <a:ln w="18415" cmpd="sng">
            <a:noFill/>
            <a:prstDash val="solid"/>
          </a:ln>
          <a:solidFill>
            <a:schemeClr val="tx1"/>
          </a:solidFill>
          <a:effectLst/>
          <a:latin typeface="Tahoma" pitchFamily="34" charset="0"/>
          <a:ea typeface="HY헤드라인M" pitchFamily="18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effectLst/>
          <a:latin typeface="Tahoma" pitchFamily="34" charset="0"/>
          <a:ea typeface="HY헤드라인M" pitchFamily="18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effectLst/>
          <a:latin typeface="Tahoma" pitchFamily="34" charset="0"/>
          <a:ea typeface="HY헤드라인M" pitchFamily="18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800" kern="1200" baseline="0">
          <a:solidFill>
            <a:schemeClr val="tx1"/>
          </a:solidFill>
          <a:effectLst/>
          <a:latin typeface="Tahoma" pitchFamily="34" charset="0"/>
          <a:ea typeface="HY헤드라인M" pitchFamily="18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 baseline="0">
          <a:solidFill>
            <a:schemeClr val="tx1"/>
          </a:solidFill>
          <a:effectLst/>
          <a:latin typeface="Tahoma" pitchFamily="34" charset="0"/>
          <a:ea typeface="HY헤드라인M" pitchFamily="18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 baseline="0">
          <a:solidFill>
            <a:schemeClr val="tx1"/>
          </a:solidFill>
          <a:effectLst/>
          <a:latin typeface="Tahoma" pitchFamily="34" charset="0"/>
          <a:ea typeface="HY헤드라인M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nykorea.com/" TargetMode="External"/><Relationship Id="rId2" Type="http://schemas.openxmlformats.org/officeDocument/2006/relationships/hyperlink" Target="http://www.siwood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log.naver.com/tinykorea?Redirect=Log&amp;logNo=70106044179&amp;jumpingVid=57CC8B77685BC1F4C106141B435665847E88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51000" contrast="-2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13" y="-243408"/>
            <a:ext cx="9445563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2976" y="571480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200" dirty="0" smtClean="0">
                <a:solidFill>
                  <a:schemeClr val="accent6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목조 주택의 이해</a:t>
            </a:r>
            <a:endParaRPr lang="ko-KR" altLang="en-US" sz="7200" dirty="0">
              <a:solidFill>
                <a:schemeClr val="accent6">
                  <a:lumMod val="50000"/>
                </a:schemeClr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3" y="4725144"/>
            <a:ext cx="70723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환경재료학</a:t>
            </a:r>
            <a:r>
              <a:rPr lang="ko-KR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r>
              <a:rPr lang="ko-KR" altLang="en-US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조</a:t>
            </a:r>
            <a:endParaRPr lang="en-US" altLang="ko-KR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이윤민 김태현 </a:t>
            </a:r>
            <a:r>
              <a:rPr lang="ko-KR" altLang="en-US" sz="4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이동창</a:t>
            </a:r>
            <a:r>
              <a:rPr lang="ko-KR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홍기창</a:t>
            </a:r>
            <a:endParaRPr lang="ko-KR" alt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2462751"/>
            <a:ext cx="6555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ko-KR" altLang="en-US" sz="4000" dirty="0" smtClean="0"/>
              <a:t>목조 주택의 특징 및 장점</a:t>
            </a:r>
            <a:endParaRPr lang="en-US" altLang="ko-KR" sz="4000" dirty="0" smtClean="0"/>
          </a:p>
          <a:p>
            <a:pPr>
              <a:buFont typeface="Wingdings" pitchFamily="2" charset="2"/>
              <a:buChar char="ü"/>
            </a:pPr>
            <a:r>
              <a:rPr lang="ko-KR" altLang="en-US" sz="4000" dirty="0" smtClean="0"/>
              <a:t>목조 주택의 향후 전망</a:t>
            </a:r>
            <a:endParaRPr lang="en-US" altLang="ko-KR" sz="4000" dirty="0" smtClean="0"/>
          </a:p>
        </p:txBody>
      </p:sp>
    </p:spTree>
    <p:extLst>
      <p:ext uri="{BB962C8B-B14F-4D97-AF65-F5344CB8AC3E}">
        <p14:creationId xmlns:p14="http://schemas.microsoft.com/office/powerpoint/2010/main" xmlns="" val="11210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 noGrp="1"/>
          </p:cNvSpPr>
          <p:nvPr>
            <p:ph type="title"/>
          </p:nvPr>
        </p:nvSpPr>
        <p:spPr>
          <a:xfrm>
            <a:off x="71438" y="500042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HY나무M" pitchFamily="18" charset="-127"/>
                <a:ea typeface="HY나무M" pitchFamily="18" charset="-127"/>
              </a:rPr>
              <a:t>◈ 목조 주택은 </a:t>
            </a:r>
            <a:r>
              <a:rPr lang="ko-KR" altLang="en-US" sz="4000" dirty="0" smtClean="0">
                <a:solidFill>
                  <a:srgbClr val="7030A0"/>
                </a:solidFill>
                <a:latin typeface="HY나무M" pitchFamily="18" charset="-127"/>
                <a:ea typeface="HY나무M" pitchFamily="18" charset="-127"/>
              </a:rPr>
              <a:t>에너지 효율성</a:t>
            </a:r>
            <a:r>
              <a:rPr lang="ko-KR" altLang="en-US" sz="4000" dirty="0" smtClean="0">
                <a:latin typeface="HY나무M" pitchFamily="18" charset="-127"/>
                <a:ea typeface="HY나무M" pitchFamily="18" charset="-127"/>
              </a:rPr>
              <a:t>이 높다</a:t>
            </a:r>
            <a:endParaRPr lang="en-US" altLang="ko-KR" sz="4000" dirty="0" smtClean="0">
              <a:latin typeface="HY나무M" pitchFamily="18" charset="-127"/>
              <a:ea typeface="HY나무M" pitchFamily="18" charset="-127"/>
            </a:endParaRPr>
          </a:p>
          <a:p>
            <a:endParaRPr lang="en-US" altLang="ko-KR" sz="4000" dirty="0" smtClean="0">
              <a:latin typeface="HY나무M" pitchFamily="18" charset="-127"/>
              <a:ea typeface="HY나무M" pitchFamily="18" charset="-127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143668" cy="454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7072330" y="2357430"/>
            <a:ext cx="64294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428604"/>
            <a:ext cx="4786346" cy="624970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500034" y="85723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785794"/>
            <a:ext cx="4357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휴먼편지체" pitchFamily="18" charset="-127"/>
                <a:ea typeface="휴먼편지체" pitchFamily="18" charset="-127"/>
              </a:rPr>
              <a:t>“</a:t>
            </a:r>
            <a:r>
              <a:rPr lang="ko-KR" altLang="en-US" sz="4400" dirty="0" smtClean="0">
                <a:latin typeface="휴먼편지체" pitchFamily="18" charset="-127"/>
                <a:ea typeface="휴먼편지체" pitchFamily="18" charset="-127"/>
              </a:rPr>
              <a:t>단열기능</a:t>
            </a:r>
            <a:r>
              <a:rPr lang="en-US" altLang="ko-KR" sz="4400" dirty="0" smtClean="0">
                <a:latin typeface="휴먼편지체" pitchFamily="18" charset="-127"/>
                <a:ea typeface="휴먼편지체" pitchFamily="18" charset="-127"/>
              </a:rPr>
              <a:t>”</a:t>
            </a:r>
            <a:endParaRPr lang="ko-KR" altLang="en-US" sz="4400" dirty="0">
              <a:latin typeface="휴먼편지체" pitchFamily="18" charset="-127"/>
              <a:ea typeface="휴먼편지체" pitchFamily="18" charset="-127"/>
            </a:endParaRPr>
          </a:p>
        </p:txBody>
      </p:sp>
      <p:sp>
        <p:nvSpPr>
          <p:cNvPr id="6" name="자유형 5"/>
          <p:cNvSpPr/>
          <p:nvPr/>
        </p:nvSpPr>
        <p:spPr>
          <a:xfrm rot="20908431">
            <a:off x="3084503" y="1505018"/>
            <a:ext cx="857256" cy="928694"/>
          </a:xfrm>
          <a:custGeom>
            <a:avLst/>
            <a:gdLst>
              <a:gd name="connsiteX0" fmla="*/ 43031 w 710005"/>
              <a:gd name="connsiteY0" fmla="*/ 0 h 855301"/>
              <a:gd name="connsiteX1" fmla="*/ 10758 w 710005"/>
              <a:gd name="connsiteY1" fmla="*/ 75304 h 855301"/>
              <a:gd name="connsiteX2" fmla="*/ 0 w 710005"/>
              <a:gd name="connsiteY2" fmla="*/ 139849 h 855301"/>
              <a:gd name="connsiteX3" fmla="*/ 10758 w 710005"/>
              <a:gd name="connsiteY3" fmla="*/ 311972 h 855301"/>
              <a:gd name="connsiteX4" fmla="*/ 21516 w 710005"/>
              <a:gd name="connsiteY4" fmla="*/ 344245 h 855301"/>
              <a:gd name="connsiteX5" fmla="*/ 64546 w 710005"/>
              <a:gd name="connsiteY5" fmla="*/ 398033 h 855301"/>
              <a:gd name="connsiteX6" fmla="*/ 107577 w 710005"/>
              <a:gd name="connsiteY6" fmla="*/ 419548 h 855301"/>
              <a:gd name="connsiteX7" fmla="*/ 172123 w 710005"/>
              <a:gd name="connsiteY7" fmla="*/ 473337 h 855301"/>
              <a:gd name="connsiteX8" fmla="*/ 204396 w 710005"/>
              <a:gd name="connsiteY8" fmla="*/ 484094 h 855301"/>
              <a:gd name="connsiteX9" fmla="*/ 322730 w 710005"/>
              <a:gd name="connsiteY9" fmla="*/ 527125 h 855301"/>
              <a:gd name="connsiteX10" fmla="*/ 430306 w 710005"/>
              <a:gd name="connsiteY10" fmla="*/ 516367 h 855301"/>
              <a:gd name="connsiteX11" fmla="*/ 494852 w 710005"/>
              <a:gd name="connsiteY11" fmla="*/ 473337 h 855301"/>
              <a:gd name="connsiteX12" fmla="*/ 559398 w 710005"/>
              <a:gd name="connsiteY12" fmla="*/ 419548 h 855301"/>
              <a:gd name="connsiteX13" fmla="*/ 516367 w 710005"/>
              <a:gd name="connsiteY13" fmla="*/ 301214 h 855301"/>
              <a:gd name="connsiteX14" fmla="*/ 462579 w 710005"/>
              <a:gd name="connsiteY14" fmla="*/ 311972 h 855301"/>
              <a:gd name="connsiteX15" fmla="*/ 419549 w 710005"/>
              <a:gd name="connsiteY15" fmla="*/ 344245 h 855301"/>
              <a:gd name="connsiteX16" fmla="*/ 365760 w 710005"/>
              <a:gd name="connsiteY16" fmla="*/ 430306 h 855301"/>
              <a:gd name="connsiteX17" fmla="*/ 344245 w 710005"/>
              <a:gd name="connsiteY17" fmla="*/ 462579 h 855301"/>
              <a:gd name="connsiteX18" fmla="*/ 322730 w 710005"/>
              <a:gd name="connsiteY18" fmla="*/ 527125 h 855301"/>
              <a:gd name="connsiteX19" fmla="*/ 344245 w 710005"/>
              <a:gd name="connsiteY19" fmla="*/ 656217 h 855301"/>
              <a:gd name="connsiteX20" fmla="*/ 365760 w 710005"/>
              <a:gd name="connsiteY20" fmla="*/ 688489 h 855301"/>
              <a:gd name="connsiteX21" fmla="*/ 387276 w 710005"/>
              <a:gd name="connsiteY21" fmla="*/ 731520 h 855301"/>
              <a:gd name="connsiteX22" fmla="*/ 527125 w 710005"/>
              <a:gd name="connsiteY22" fmla="*/ 828339 h 855301"/>
              <a:gd name="connsiteX23" fmla="*/ 570156 w 710005"/>
              <a:gd name="connsiteY23" fmla="*/ 849854 h 855301"/>
              <a:gd name="connsiteX24" fmla="*/ 710005 w 710005"/>
              <a:gd name="connsiteY24" fmla="*/ 849854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10005" h="855301">
                <a:moveTo>
                  <a:pt x="43031" y="0"/>
                </a:moveTo>
                <a:cubicBezTo>
                  <a:pt x="32273" y="25101"/>
                  <a:pt x="18789" y="49202"/>
                  <a:pt x="10758" y="75304"/>
                </a:cubicBezTo>
                <a:cubicBezTo>
                  <a:pt x="4343" y="96151"/>
                  <a:pt x="0" y="118037"/>
                  <a:pt x="0" y="139849"/>
                </a:cubicBezTo>
                <a:cubicBezTo>
                  <a:pt x="0" y="197335"/>
                  <a:pt x="4740" y="254802"/>
                  <a:pt x="10758" y="311972"/>
                </a:cubicBezTo>
                <a:cubicBezTo>
                  <a:pt x="11945" y="323249"/>
                  <a:pt x="15506" y="334629"/>
                  <a:pt x="21516" y="344245"/>
                </a:cubicBezTo>
                <a:cubicBezTo>
                  <a:pt x="33685" y="363716"/>
                  <a:pt x="47266" y="382913"/>
                  <a:pt x="64546" y="398033"/>
                </a:cubicBezTo>
                <a:cubicBezTo>
                  <a:pt x="76615" y="408593"/>
                  <a:pt x="93233" y="412376"/>
                  <a:pt x="107577" y="419548"/>
                </a:cubicBezTo>
                <a:cubicBezTo>
                  <a:pt x="129716" y="441688"/>
                  <a:pt x="142286" y="456288"/>
                  <a:pt x="172123" y="473337"/>
                </a:cubicBezTo>
                <a:cubicBezTo>
                  <a:pt x="181968" y="478963"/>
                  <a:pt x="194034" y="479489"/>
                  <a:pt x="204396" y="484094"/>
                </a:cubicBezTo>
                <a:cubicBezTo>
                  <a:pt x="303686" y="528222"/>
                  <a:pt x="231376" y="508854"/>
                  <a:pt x="322730" y="527125"/>
                </a:cubicBezTo>
                <a:cubicBezTo>
                  <a:pt x="358589" y="523539"/>
                  <a:pt x="394688" y="521847"/>
                  <a:pt x="430306" y="516367"/>
                </a:cubicBezTo>
                <a:cubicBezTo>
                  <a:pt x="471191" y="510077"/>
                  <a:pt x="462369" y="501179"/>
                  <a:pt x="494852" y="473337"/>
                </a:cubicBezTo>
                <a:cubicBezTo>
                  <a:pt x="584335" y="396639"/>
                  <a:pt x="503518" y="475431"/>
                  <a:pt x="559398" y="419548"/>
                </a:cubicBezTo>
                <a:cubicBezTo>
                  <a:pt x="556301" y="391675"/>
                  <a:pt x="572039" y="308173"/>
                  <a:pt x="516367" y="301214"/>
                </a:cubicBezTo>
                <a:cubicBezTo>
                  <a:pt x="498224" y="298946"/>
                  <a:pt x="480508" y="308386"/>
                  <a:pt x="462579" y="311972"/>
                </a:cubicBezTo>
                <a:cubicBezTo>
                  <a:pt x="448236" y="322730"/>
                  <a:pt x="432227" y="331567"/>
                  <a:pt x="419549" y="344245"/>
                </a:cubicBezTo>
                <a:cubicBezTo>
                  <a:pt x="385268" y="378526"/>
                  <a:pt x="388484" y="390539"/>
                  <a:pt x="365760" y="430306"/>
                </a:cubicBezTo>
                <a:cubicBezTo>
                  <a:pt x="359345" y="441532"/>
                  <a:pt x="349496" y="450764"/>
                  <a:pt x="344245" y="462579"/>
                </a:cubicBezTo>
                <a:cubicBezTo>
                  <a:pt x="335034" y="483303"/>
                  <a:pt x="322730" y="527125"/>
                  <a:pt x="322730" y="527125"/>
                </a:cubicBezTo>
                <a:cubicBezTo>
                  <a:pt x="325103" y="546106"/>
                  <a:pt x="331701" y="626948"/>
                  <a:pt x="344245" y="656217"/>
                </a:cubicBezTo>
                <a:cubicBezTo>
                  <a:pt x="349338" y="668100"/>
                  <a:pt x="359345" y="677264"/>
                  <a:pt x="365760" y="688489"/>
                </a:cubicBezTo>
                <a:cubicBezTo>
                  <a:pt x="373717" y="702413"/>
                  <a:pt x="376716" y="719451"/>
                  <a:pt x="387276" y="731520"/>
                </a:cubicBezTo>
                <a:cubicBezTo>
                  <a:pt x="410778" y="758380"/>
                  <a:pt x="505134" y="817344"/>
                  <a:pt x="527125" y="828339"/>
                </a:cubicBezTo>
                <a:cubicBezTo>
                  <a:pt x="541469" y="835511"/>
                  <a:pt x="554229" y="847980"/>
                  <a:pt x="570156" y="849854"/>
                </a:cubicBezTo>
                <a:cubicBezTo>
                  <a:pt x="616453" y="855301"/>
                  <a:pt x="663389" y="849854"/>
                  <a:pt x="710005" y="849854"/>
                </a:cubicBezTo>
              </a:path>
            </a:pathLst>
          </a:cu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/>
          <p:cNvCxnSpPr/>
          <p:nvPr/>
        </p:nvCxnSpPr>
        <p:spPr>
          <a:xfrm>
            <a:off x="642910" y="1571612"/>
            <a:ext cx="3000396" cy="1588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642910" y="1500174"/>
            <a:ext cx="3000396" cy="1588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7143768" y="2643182"/>
            <a:ext cx="500066" cy="1588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23528" y="573325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*R</a:t>
            </a:r>
            <a:r>
              <a:rPr lang="ko-KR" altLang="en-US" dirty="0" smtClean="0"/>
              <a:t>값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두께 </a:t>
            </a:r>
            <a:r>
              <a:rPr lang="en-US" altLang="ko-KR" dirty="0" smtClean="0"/>
              <a:t>1in</a:t>
            </a:r>
            <a:r>
              <a:rPr lang="ko-KR" altLang="en-US" dirty="0" smtClean="0"/>
              <a:t>당 단열 값                           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214554"/>
            <a:ext cx="642942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제목 3"/>
          <p:cNvSpPr txBox="1">
            <a:spLocks noGrp="1"/>
          </p:cNvSpPr>
          <p:nvPr>
            <p:ph type="title"/>
          </p:nvPr>
        </p:nvSpPr>
        <p:spPr>
          <a:xfrm>
            <a:off x="214282" y="285729"/>
            <a:ext cx="8929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4000" dirty="0" smtClean="0">
                <a:latin typeface="HY나무M" pitchFamily="18" charset="-127"/>
                <a:ea typeface="HY나무M" pitchFamily="18" charset="-127"/>
              </a:rPr>
              <a:t>◈ </a:t>
            </a:r>
            <a:r>
              <a:rPr lang="ko-KR" altLang="en-US" sz="3600" dirty="0" smtClean="0">
                <a:latin typeface="HY나무M" pitchFamily="18" charset="-127"/>
                <a:ea typeface="HY나무M" pitchFamily="18" charset="-127"/>
              </a:rPr>
              <a:t>목조 주택은 </a:t>
            </a:r>
            <a:r>
              <a:rPr lang="ko-KR" altLang="en-US" sz="3600" dirty="0" smtClean="0">
                <a:solidFill>
                  <a:srgbClr val="7030A0"/>
                </a:solidFill>
                <a:latin typeface="HY나무M" pitchFamily="18" charset="-127"/>
                <a:ea typeface="HY나무M" pitchFamily="18" charset="-127"/>
              </a:rPr>
              <a:t>쾌적한 실내</a:t>
            </a:r>
            <a:r>
              <a:rPr lang="ko-KR" altLang="en-US" sz="3600" dirty="0" smtClean="0">
                <a:latin typeface="HY나무M" pitchFamily="18" charset="-127"/>
                <a:ea typeface="HY나무M" pitchFamily="18" charset="-127"/>
              </a:rPr>
              <a:t>를 유지한다</a:t>
            </a:r>
            <a:endParaRPr lang="en-US" altLang="ko-KR" sz="3600" dirty="0" smtClean="0">
              <a:latin typeface="HY나무M" pitchFamily="18" charset="-127"/>
              <a:ea typeface="HY나무M" pitchFamily="18" charset="-127"/>
            </a:endParaRPr>
          </a:p>
          <a:p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42844" y="1357298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altLang="ko-KR" sz="4000" dirty="0" smtClean="0">
                <a:latin typeface="휴먼편지체" pitchFamily="18" charset="-127"/>
                <a:ea typeface="휴먼편지체" pitchFamily="18" charset="-127"/>
              </a:rPr>
              <a:t>“</a:t>
            </a:r>
            <a:r>
              <a:rPr lang="ko-KR" altLang="en-US" sz="4000" dirty="0" smtClean="0">
                <a:latin typeface="휴먼편지체" pitchFamily="18" charset="-127"/>
                <a:ea typeface="휴먼편지체" pitchFamily="18" charset="-127"/>
              </a:rPr>
              <a:t>습도 조절 기능</a:t>
            </a:r>
            <a:r>
              <a:rPr lang="en-US" altLang="ko-KR" sz="4000" dirty="0" smtClean="0">
                <a:latin typeface="휴먼편지체" pitchFamily="18" charset="-127"/>
                <a:ea typeface="휴먼편지체" pitchFamily="18" charset="-127"/>
              </a:rPr>
              <a:t>”</a:t>
            </a:r>
            <a:endParaRPr lang="ko-KR" altLang="en-US" sz="4000" dirty="0">
              <a:latin typeface="휴먼편지체" pitchFamily="18" charset="-127"/>
              <a:ea typeface="휴먼편지체" pitchFamily="18" charset="-127"/>
            </a:endParaRPr>
          </a:p>
        </p:txBody>
      </p:sp>
      <p:sp>
        <p:nvSpPr>
          <p:cNvPr id="9" name="자유형 8"/>
          <p:cNvSpPr/>
          <p:nvPr/>
        </p:nvSpPr>
        <p:spPr>
          <a:xfrm rot="20908431">
            <a:off x="1941496" y="2005084"/>
            <a:ext cx="857256" cy="928694"/>
          </a:xfrm>
          <a:custGeom>
            <a:avLst/>
            <a:gdLst>
              <a:gd name="connsiteX0" fmla="*/ 43031 w 710005"/>
              <a:gd name="connsiteY0" fmla="*/ 0 h 855301"/>
              <a:gd name="connsiteX1" fmla="*/ 10758 w 710005"/>
              <a:gd name="connsiteY1" fmla="*/ 75304 h 855301"/>
              <a:gd name="connsiteX2" fmla="*/ 0 w 710005"/>
              <a:gd name="connsiteY2" fmla="*/ 139849 h 855301"/>
              <a:gd name="connsiteX3" fmla="*/ 10758 w 710005"/>
              <a:gd name="connsiteY3" fmla="*/ 311972 h 855301"/>
              <a:gd name="connsiteX4" fmla="*/ 21516 w 710005"/>
              <a:gd name="connsiteY4" fmla="*/ 344245 h 855301"/>
              <a:gd name="connsiteX5" fmla="*/ 64546 w 710005"/>
              <a:gd name="connsiteY5" fmla="*/ 398033 h 855301"/>
              <a:gd name="connsiteX6" fmla="*/ 107577 w 710005"/>
              <a:gd name="connsiteY6" fmla="*/ 419548 h 855301"/>
              <a:gd name="connsiteX7" fmla="*/ 172123 w 710005"/>
              <a:gd name="connsiteY7" fmla="*/ 473337 h 855301"/>
              <a:gd name="connsiteX8" fmla="*/ 204396 w 710005"/>
              <a:gd name="connsiteY8" fmla="*/ 484094 h 855301"/>
              <a:gd name="connsiteX9" fmla="*/ 322730 w 710005"/>
              <a:gd name="connsiteY9" fmla="*/ 527125 h 855301"/>
              <a:gd name="connsiteX10" fmla="*/ 430306 w 710005"/>
              <a:gd name="connsiteY10" fmla="*/ 516367 h 855301"/>
              <a:gd name="connsiteX11" fmla="*/ 494852 w 710005"/>
              <a:gd name="connsiteY11" fmla="*/ 473337 h 855301"/>
              <a:gd name="connsiteX12" fmla="*/ 559398 w 710005"/>
              <a:gd name="connsiteY12" fmla="*/ 419548 h 855301"/>
              <a:gd name="connsiteX13" fmla="*/ 516367 w 710005"/>
              <a:gd name="connsiteY13" fmla="*/ 301214 h 855301"/>
              <a:gd name="connsiteX14" fmla="*/ 462579 w 710005"/>
              <a:gd name="connsiteY14" fmla="*/ 311972 h 855301"/>
              <a:gd name="connsiteX15" fmla="*/ 419549 w 710005"/>
              <a:gd name="connsiteY15" fmla="*/ 344245 h 855301"/>
              <a:gd name="connsiteX16" fmla="*/ 365760 w 710005"/>
              <a:gd name="connsiteY16" fmla="*/ 430306 h 855301"/>
              <a:gd name="connsiteX17" fmla="*/ 344245 w 710005"/>
              <a:gd name="connsiteY17" fmla="*/ 462579 h 855301"/>
              <a:gd name="connsiteX18" fmla="*/ 322730 w 710005"/>
              <a:gd name="connsiteY18" fmla="*/ 527125 h 855301"/>
              <a:gd name="connsiteX19" fmla="*/ 344245 w 710005"/>
              <a:gd name="connsiteY19" fmla="*/ 656217 h 855301"/>
              <a:gd name="connsiteX20" fmla="*/ 365760 w 710005"/>
              <a:gd name="connsiteY20" fmla="*/ 688489 h 855301"/>
              <a:gd name="connsiteX21" fmla="*/ 387276 w 710005"/>
              <a:gd name="connsiteY21" fmla="*/ 731520 h 855301"/>
              <a:gd name="connsiteX22" fmla="*/ 527125 w 710005"/>
              <a:gd name="connsiteY22" fmla="*/ 828339 h 855301"/>
              <a:gd name="connsiteX23" fmla="*/ 570156 w 710005"/>
              <a:gd name="connsiteY23" fmla="*/ 849854 h 855301"/>
              <a:gd name="connsiteX24" fmla="*/ 710005 w 710005"/>
              <a:gd name="connsiteY24" fmla="*/ 849854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10005" h="855301">
                <a:moveTo>
                  <a:pt x="43031" y="0"/>
                </a:moveTo>
                <a:cubicBezTo>
                  <a:pt x="32273" y="25101"/>
                  <a:pt x="18789" y="49202"/>
                  <a:pt x="10758" y="75304"/>
                </a:cubicBezTo>
                <a:cubicBezTo>
                  <a:pt x="4343" y="96151"/>
                  <a:pt x="0" y="118037"/>
                  <a:pt x="0" y="139849"/>
                </a:cubicBezTo>
                <a:cubicBezTo>
                  <a:pt x="0" y="197335"/>
                  <a:pt x="4740" y="254802"/>
                  <a:pt x="10758" y="311972"/>
                </a:cubicBezTo>
                <a:cubicBezTo>
                  <a:pt x="11945" y="323249"/>
                  <a:pt x="15506" y="334629"/>
                  <a:pt x="21516" y="344245"/>
                </a:cubicBezTo>
                <a:cubicBezTo>
                  <a:pt x="33685" y="363716"/>
                  <a:pt x="47266" y="382913"/>
                  <a:pt x="64546" y="398033"/>
                </a:cubicBezTo>
                <a:cubicBezTo>
                  <a:pt x="76615" y="408593"/>
                  <a:pt x="93233" y="412376"/>
                  <a:pt x="107577" y="419548"/>
                </a:cubicBezTo>
                <a:cubicBezTo>
                  <a:pt x="129716" y="441688"/>
                  <a:pt x="142286" y="456288"/>
                  <a:pt x="172123" y="473337"/>
                </a:cubicBezTo>
                <a:cubicBezTo>
                  <a:pt x="181968" y="478963"/>
                  <a:pt x="194034" y="479489"/>
                  <a:pt x="204396" y="484094"/>
                </a:cubicBezTo>
                <a:cubicBezTo>
                  <a:pt x="303686" y="528222"/>
                  <a:pt x="231376" y="508854"/>
                  <a:pt x="322730" y="527125"/>
                </a:cubicBezTo>
                <a:cubicBezTo>
                  <a:pt x="358589" y="523539"/>
                  <a:pt x="394688" y="521847"/>
                  <a:pt x="430306" y="516367"/>
                </a:cubicBezTo>
                <a:cubicBezTo>
                  <a:pt x="471191" y="510077"/>
                  <a:pt x="462369" y="501179"/>
                  <a:pt x="494852" y="473337"/>
                </a:cubicBezTo>
                <a:cubicBezTo>
                  <a:pt x="584335" y="396639"/>
                  <a:pt x="503518" y="475431"/>
                  <a:pt x="559398" y="419548"/>
                </a:cubicBezTo>
                <a:cubicBezTo>
                  <a:pt x="556301" y="391675"/>
                  <a:pt x="572039" y="308173"/>
                  <a:pt x="516367" y="301214"/>
                </a:cubicBezTo>
                <a:cubicBezTo>
                  <a:pt x="498224" y="298946"/>
                  <a:pt x="480508" y="308386"/>
                  <a:pt x="462579" y="311972"/>
                </a:cubicBezTo>
                <a:cubicBezTo>
                  <a:pt x="448236" y="322730"/>
                  <a:pt x="432227" y="331567"/>
                  <a:pt x="419549" y="344245"/>
                </a:cubicBezTo>
                <a:cubicBezTo>
                  <a:pt x="385268" y="378526"/>
                  <a:pt x="388484" y="390539"/>
                  <a:pt x="365760" y="430306"/>
                </a:cubicBezTo>
                <a:cubicBezTo>
                  <a:pt x="359345" y="441532"/>
                  <a:pt x="349496" y="450764"/>
                  <a:pt x="344245" y="462579"/>
                </a:cubicBezTo>
                <a:cubicBezTo>
                  <a:pt x="335034" y="483303"/>
                  <a:pt x="322730" y="527125"/>
                  <a:pt x="322730" y="527125"/>
                </a:cubicBezTo>
                <a:cubicBezTo>
                  <a:pt x="325103" y="546106"/>
                  <a:pt x="331701" y="626948"/>
                  <a:pt x="344245" y="656217"/>
                </a:cubicBezTo>
                <a:cubicBezTo>
                  <a:pt x="349338" y="668100"/>
                  <a:pt x="359345" y="677264"/>
                  <a:pt x="365760" y="688489"/>
                </a:cubicBezTo>
                <a:cubicBezTo>
                  <a:pt x="373717" y="702413"/>
                  <a:pt x="376716" y="719451"/>
                  <a:pt x="387276" y="731520"/>
                </a:cubicBezTo>
                <a:cubicBezTo>
                  <a:pt x="410778" y="758380"/>
                  <a:pt x="505134" y="817344"/>
                  <a:pt x="527125" y="828339"/>
                </a:cubicBezTo>
                <a:cubicBezTo>
                  <a:pt x="541469" y="835511"/>
                  <a:pt x="554229" y="847980"/>
                  <a:pt x="570156" y="849854"/>
                </a:cubicBezTo>
                <a:cubicBezTo>
                  <a:pt x="616453" y="855301"/>
                  <a:pt x="663389" y="849854"/>
                  <a:pt x="710005" y="849854"/>
                </a:cubicBezTo>
              </a:path>
            </a:pathLst>
          </a:cu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1" name="직선 연결선 10"/>
          <p:cNvCxnSpPr/>
          <p:nvPr/>
        </p:nvCxnSpPr>
        <p:spPr>
          <a:xfrm>
            <a:off x="428596" y="2071678"/>
            <a:ext cx="3000396" cy="1588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428596" y="2000240"/>
            <a:ext cx="3000396" cy="1588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785926"/>
            <a:ext cx="4857784" cy="4734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28596" y="642918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휴먼편지체" pitchFamily="18" charset="-127"/>
                <a:ea typeface="휴먼편지체" pitchFamily="18" charset="-127"/>
              </a:rPr>
              <a:t>“</a:t>
            </a:r>
            <a:r>
              <a:rPr lang="ko-KR" altLang="en-US" sz="4000" dirty="0" err="1" smtClean="0">
                <a:latin typeface="휴먼편지체" pitchFamily="18" charset="-127"/>
                <a:ea typeface="휴먼편지체" pitchFamily="18" charset="-127"/>
              </a:rPr>
              <a:t>피톤치드</a:t>
            </a:r>
            <a:r>
              <a:rPr lang="en-US" altLang="ko-KR" sz="4000" dirty="0" smtClean="0">
                <a:latin typeface="휴먼편지체" pitchFamily="18" charset="-127"/>
                <a:ea typeface="휴먼편지체" pitchFamily="18" charset="-127"/>
              </a:rPr>
              <a:t>(</a:t>
            </a:r>
            <a:r>
              <a:rPr lang="en-US" sz="4000" b="1" dirty="0" err="1" smtClean="0">
                <a:latin typeface="휴먼편지체" pitchFamily="18" charset="-127"/>
                <a:ea typeface="휴먼편지체" pitchFamily="18" charset="-127"/>
              </a:rPr>
              <a:t>Phytoncide</a:t>
            </a:r>
            <a:r>
              <a:rPr lang="en-US" sz="4000" b="1" dirty="0" smtClean="0">
                <a:latin typeface="휴먼편지체" pitchFamily="18" charset="-127"/>
                <a:ea typeface="휴먼편지체" pitchFamily="18" charset="-127"/>
              </a:rPr>
              <a:t>)</a:t>
            </a:r>
            <a:r>
              <a:rPr lang="ko-KR" altLang="en-US" sz="4000" dirty="0" smtClean="0">
                <a:latin typeface="휴먼편지체" pitchFamily="18" charset="-127"/>
                <a:ea typeface="휴먼편지체" pitchFamily="18" charset="-127"/>
              </a:rPr>
              <a:t> 효과</a:t>
            </a:r>
            <a:r>
              <a:rPr lang="en-US" altLang="ko-KR" sz="4000" dirty="0" smtClean="0">
                <a:latin typeface="휴먼편지체" pitchFamily="18" charset="-127"/>
                <a:ea typeface="휴먼편지체" pitchFamily="18" charset="-127"/>
              </a:rPr>
              <a:t>”</a:t>
            </a:r>
            <a:endParaRPr lang="ko-KR" altLang="en-US" sz="4000" dirty="0">
              <a:latin typeface="휴먼편지체" pitchFamily="18" charset="-127"/>
              <a:ea typeface="휴먼편지체" pitchFamily="18" charset="-127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642910" y="1285860"/>
            <a:ext cx="6072230" cy="1588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642910" y="1357298"/>
            <a:ext cx="6072230" cy="1588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자유형 8"/>
          <p:cNvSpPr/>
          <p:nvPr/>
        </p:nvSpPr>
        <p:spPr>
          <a:xfrm rot="20908431">
            <a:off x="3155941" y="1290704"/>
            <a:ext cx="857256" cy="928694"/>
          </a:xfrm>
          <a:custGeom>
            <a:avLst/>
            <a:gdLst>
              <a:gd name="connsiteX0" fmla="*/ 43031 w 710005"/>
              <a:gd name="connsiteY0" fmla="*/ 0 h 855301"/>
              <a:gd name="connsiteX1" fmla="*/ 10758 w 710005"/>
              <a:gd name="connsiteY1" fmla="*/ 75304 h 855301"/>
              <a:gd name="connsiteX2" fmla="*/ 0 w 710005"/>
              <a:gd name="connsiteY2" fmla="*/ 139849 h 855301"/>
              <a:gd name="connsiteX3" fmla="*/ 10758 w 710005"/>
              <a:gd name="connsiteY3" fmla="*/ 311972 h 855301"/>
              <a:gd name="connsiteX4" fmla="*/ 21516 w 710005"/>
              <a:gd name="connsiteY4" fmla="*/ 344245 h 855301"/>
              <a:gd name="connsiteX5" fmla="*/ 64546 w 710005"/>
              <a:gd name="connsiteY5" fmla="*/ 398033 h 855301"/>
              <a:gd name="connsiteX6" fmla="*/ 107577 w 710005"/>
              <a:gd name="connsiteY6" fmla="*/ 419548 h 855301"/>
              <a:gd name="connsiteX7" fmla="*/ 172123 w 710005"/>
              <a:gd name="connsiteY7" fmla="*/ 473337 h 855301"/>
              <a:gd name="connsiteX8" fmla="*/ 204396 w 710005"/>
              <a:gd name="connsiteY8" fmla="*/ 484094 h 855301"/>
              <a:gd name="connsiteX9" fmla="*/ 322730 w 710005"/>
              <a:gd name="connsiteY9" fmla="*/ 527125 h 855301"/>
              <a:gd name="connsiteX10" fmla="*/ 430306 w 710005"/>
              <a:gd name="connsiteY10" fmla="*/ 516367 h 855301"/>
              <a:gd name="connsiteX11" fmla="*/ 494852 w 710005"/>
              <a:gd name="connsiteY11" fmla="*/ 473337 h 855301"/>
              <a:gd name="connsiteX12" fmla="*/ 559398 w 710005"/>
              <a:gd name="connsiteY12" fmla="*/ 419548 h 855301"/>
              <a:gd name="connsiteX13" fmla="*/ 516367 w 710005"/>
              <a:gd name="connsiteY13" fmla="*/ 301214 h 855301"/>
              <a:gd name="connsiteX14" fmla="*/ 462579 w 710005"/>
              <a:gd name="connsiteY14" fmla="*/ 311972 h 855301"/>
              <a:gd name="connsiteX15" fmla="*/ 419549 w 710005"/>
              <a:gd name="connsiteY15" fmla="*/ 344245 h 855301"/>
              <a:gd name="connsiteX16" fmla="*/ 365760 w 710005"/>
              <a:gd name="connsiteY16" fmla="*/ 430306 h 855301"/>
              <a:gd name="connsiteX17" fmla="*/ 344245 w 710005"/>
              <a:gd name="connsiteY17" fmla="*/ 462579 h 855301"/>
              <a:gd name="connsiteX18" fmla="*/ 322730 w 710005"/>
              <a:gd name="connsiteY18" fmla="*/ 527125 h 855301"/>
              <a:gd name="connsiteX19" fmla="*/ 344245 w 710005"/>
              <a:gd name="connsiteY19" fmla="*/ 656217 h 855301"/>
              <a:gd name="connsiteX20" fmla="*/ 365760 w 710005"/>
              <a:gd name="connsiteY20" fmla="*/ 688489 h 855301"/>
              <a:gd name="connsiteX21" fmla="*/ 387276 w 710005"/>
              <a:gd name="connsiteY21" fmla="*/ 731520 h 855301"/>
              <a:gd name="connsiteX22" fmla="*/ 527125 w 710005"/>
              <a:gd name="connsiteY22" fmla="*/ 828339 h 855301"/>
              <a:gd name="connsiteX23" fmla="*/ 570156 w 710005"/>
              <a:gd name="connsiteY23" fmla="*/ 849854 h 855301"/>
              <a:gd name="connsiteX24" fmla="*/ 710005 w 710005"/>
              <a:gd name="connsiteY24" fmla="*/ 849854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10005" h="855301">
                <a:moveTo>
                  <a:pt x="43031" y="0"/>
                </a:moveTo>
                <a:cubicBezTo>
                  <a:pt x="32273" y="25101"/>
                  <a:pt x="18789" y="49202"/>
                  <a:pt x="10758" y="75304"/>
                </a:cubicBezTo>
                <a:cubicBezTo>
                  <a:pt x="4343" y="96151"/>
                  <a:pt x="0" y="118037"/>
                  <a:pt x="0" y="139849"/>
                </a:cubicBezTo>
                <a:cubicBezTo>
                  <a:pt x="0" y="197335"/>
                  <a:pt x="4740" y="254802"/>
                  <a:pt x="10758" y="311972"/>
                </a:cubicBezTo>
                <a:cubicBezTo>
                  <a:pt x="11945" y="323249"/>
                  <a:pt x="15506" y="334629"/>
                  <a:pt x="21516" y="344245"/>
                </a:cubicBezTo>
                <a:cubicBezTo>
                  <a:pt x="33685" y="363716"/>
                  <a:pt x="47266" y="382913"/>
                  <a:pt x="64546" y="398033"/>
                </a:cubicBezTo>
                <a:cubicBezTo>
                  <a:pt x="76615" y="408593"/>
                  <a:pt x="93233" y="412376"/>
                  <a:pt x="107577" y="419548"/>
                </a:cubicBezTo>
                <a:cubicBezTo>
                  <a:pt x="129716" y="441688"/>
                  <a:pt x="142286" y="456288"/>
                  <a:pt x="172123" y="473337"/>
                </a:cubicBezTo>
                <a:cubicBezTo>
                  <a:pt x="181968" y="478963"/>
                  <a:pt x="194034" y="479489"/>
                  <a:pt x="204396" y="484094"/>
                </a:cubicBezTo>
                <a:cubicBezTo>
                  <a:pt x="303686" y="528222"/>
                  <a:pt x="231376" y="508854"/>
                  <a:pt x="322730" y="527125"/>
                </a:cubicBezTo>
                <a:cubicBezTo>
                  <a:pt x="358589" y="523539"/>
                  <a:pt x="394688" y="521847"/>
                  <a:pt x="430306" y="516367"/>
                </a:cubicBezTo>
                <a:cubicBezTo>
                  <a:pt x="471191" y="510077"/>
                  <a:pt x="462369" y="501179"/>
                  <a:pt x="494852" y="473337"/>
                </a:cubicBezTo>
                <a:cubicBezTo>
                  <a:pt x="584335" y="396639"/>
                  <a:pt x="503518" y="475431"/>
                  <a:pt x="559398" y="419548"/>
                </a:cubicBezTo>
                <a:cubicBezTo>
                  <a:pt x="556301" y="391675"/>
                  <a:pt x="572039" y="308173"/>
                  <a:pt x="516367" y="301214"/>
                </a:cubicBezTo>
                <a:cubicBezTo>
                  <a:pt x="498224" y="298946"/>
                  <a:pt x="480508" y="308386"/>
                  <a:pt x="462579" y="311972"/>
                </a:cubicBezTo>
                <a:cubicBezTo>
                  <a:pt x="448236" y="322730"/>
                  <a:pt x="432227" y="331567"/>
                  <a:pt x="419549" y="344245"/>
                </a:cubicBezTo>
                <a:cubicBezTo>
                  <a:pt x="385268" y="378526"/>
                  <a:pt x="388484" y="390539"/>
                  <a:pt x="365760" y="430306"/>
                </a:cubicBezTo>
                <a:cubicBezTo>
                  <a:pt x="359345" y="441532"/>
                  <a:pt x="349496" y="450764"/>
                  <a:pt x="344245" y="462579"/>
                </a:cubicBezTo>
                <a:cubicBezTo>
                  <a:pt x="335034" y="483303"/>
                  <a:pt x="322730" y="527125"/>
                  <a:pt x="322730" y="527125"/>
                </a:cubicBezTo>
                <a:cubicBezTo>
                  <a:pt x="325103" y="546106"/>
                  <a:pt x="331701" y="626948"/>
                  <a:pt x="344245" y="656217"/>
                </a:cubicBezTo>
                <a:cubicBezTo>
                  <a:pt x="349338" y="668100"/>
                  <a:pt x="359345" y="677264"/>
                  <a:pt x="365760" y="688489"/>
                </a:cubicBezTo>
                <a:cubicBezTo>
                  <a:pt x="373717" y="702413"/>
                  <a:pt x="376716" y="719451"/>
                  <a:pt x="387276" y="731520"/>
                </a:cubicBezTo>
                <a:cubicBezTo>
                  <a:pt x="410778" y="758380"/>
                  <a:pt x="505134" y="817344"/>
                  <a:pt x="527125" y="828339"/>
                </a:cubicBezTo>
                <a:cubicBezTo>
                  <a:pt x="541469" y="835511"/>
                  <a:pt x="554229" y="847980"/>
                  <a:pt x="570156" y="849854"/>
                </a:cubicBezTo>
                <a:cubicBezTo>
                  <a:pt x="616453" y="855301"/>
                  <a:pt x="663389" y="849854"/>
                  <a:pt x="710005" y="849854"/>
                </a:cubicBezTo>
              </a:path>
            </a:pathLst>
          </a:cu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lum bright="14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10"/>
            <a:ext cx="9143999" cy="685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600" dirty="0" smtClean="0"/>
              <a:t>우리나라의 목조주택의 향후 전망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sz="3200" dirty="0" smtClean="0"/>
              <a:t>현재 우리나라 목조주택에 대한 인식</a:t>
            </a:r>
            <a:endParaRPr lang="en-US" altLang="ko-KR" sz="3200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ko-KR" altLang="en-US" sz="3200" dirty="0" smtClean="0"/>
              <a:t>우리나라 목조주택업계의 현황</a:t>
            </a:r>
            <a:endParaRPr lang="en-US" altLang="ko-KR" sz="3200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ko-KR" altLang="en-US" sz="3200" dirty="0" smtClean="0"/>
              <a:t>목조주택의 개발방향</a:t>
            </a:r>
            <a:endParaRPr lang="en-US" altLang="ko-KR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358879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714356"/>
            <a:ext cx="7344816" cy="242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/>
              <a:t>현 거주 주택 형태</a:t>
            </a:r>
            <a:endParaRPr lang="ko-KR" altLang="en-US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734481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342900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/>
              <a:t>향후 구입 희망 거주 주택 형태</a:t>
            </a:r>
            <a:endParaRPr lang="ko-KR" altLang="en-US" sz="3200" dirty="0"/>
          </a:p>
        </p:txBody>
      </p:sp>
      <p:sp>
        <p:nvSpPr>
          <p:cNvPr id="6" name="타원 5"/>
          <p:cNvSpPr/>
          <p:nvPr/>
        </p:nvSpPr>
        <p:spPr>
          <a:xfrm>
            <a:off x="1500166" y="642918"/>
            <a:ext cx="1285884" cy="2500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5143504" y="1571612"/>
            <a:ext cx="1000132" cy="1643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5072066" y="4429132"/>
            <a:ext cx="1285884" cy="2286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7905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lum bright="14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" y="48978"/>
            <a:ext cx="9140958" cy="688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ko-KR" altLang="en-US" sz="6000" dirty="0" smtClean="0"/>
              <a:t>결론</a:t>
            </a:r>
            <a:endParaRPr lang="ko-KR" altLang="en-US" sz="6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39552" y="1412776"/>
            <a:ext cx="7467600" cy="5616624"/>
          </a:xfrm>
        </p:spPr>
        <p:txBody>
          <a:bodyPr>
            <a:normAutofit/>
          </a:bodyPr>
          <a:lstStyle/>
          <a:p>
            <a:r>
              <a:rPr lang="ko-KR" altLang="en-US" sz="3900" b="1" dirty="0" smtClean="0"/>
              <a:t>목조 주택의 안전하다</a:t>
            </a:r>
            <a:endParaRPr lang="en-US" altLang="ko-KR" sz="3900" b="1" dirty="0" smtClean="0"/>
          </a:p>
          <a:p>
            <a:r>
              <a:rPr lang="ko-KR" altLang="en-US" sz="3900" b="1" dirty="0" smtClean="0"/>
              <a:t>목조 주택의 내구성이 뛰어나다</a:t>
            </a:r>
            <a:endParaRPr lang="en-US" altLang="ko-KR" sz="3900" b="1" dirty="0" smtClean="0"/>
          </a:p>
          <a:p>
            <a:r>
              <a:rPr lang="ko-KR" altLang="en-US" sz="3900" b="1" dirty="0" smtClean="0"/>
              <a:t>목조 주택은 쾌적한 환경을 제공한다</a:t>
            </a:r>
            <a:endParaRPr lang="en-US" altLang="ko-KR" sz="3900" b="1" dirty="0" smtClean="0"/>
          </a:p>
          <a:p>
            <a:r>
              <a:rPr lang="ko-KR" altLang="en-US" sz="3900" b="1" dirty="0" smtClean="0"/>
              <a:t>목조 주택은  에너지 효율성이 뛰어나다</a:t>
            </a:r>
            <a:endParaRPr lang="en-US" altLang="ko-KR" sz="3900" b="1" dirty="0" smtClean="0"/>
          </a:p>
          <a:p>
            <a:r>
              <a:rPr lang="ko-KR" altLang="en-US" sz="3900" b="1" dirty="0" smtClean="0"/>
              <a:t>목조 주택의  향후 전망은 밝다</a:t>
            </a:r>
            <a:endParaRPr lang="ko-KR" altLang="en-US" sz="3900" b="1" dirty="0"/>
          </a:p>
        </p:txBody>
      </p:sp>
    </p:spTree>
    <p:extLst>
      <p:ext uri="{BB962C8B-B14F-4D97-AF65-F5344CB8AC3E}">
        <p14:creationId xmlns:p14="http://schemas.microsoft.com/office/powerpoint/2010/main" xmlns="" val="1357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ko-KR" altLang="en-US" sz="6000" dirty="0" smtClean="0"/>
              <a:t>출처</a:t>
            </a:r>
            <a:endParaRPr lang="ko-KR" altLang="en-US" sz="6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258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ko-KR" sz="3500" dirty="0" smtClean="0"/>
              <a:t>*</a:t>
            </a:r>
            <a:r>
              <a:rPr lang="ko-KR" altLang="en-US" sz="3500" dirty="0" err="1" smtClean="0"/>
              <a:t>삼익산업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 smtClean="0">
                <a:hlinkClick r:id="rId2"/>
              </a:rPr>
              <a:t>http</a:t>
            </a:r>
            <a:r>
              <a:rPr lang="en-US" altLang="ko-KR" sz="3500" dirty="0">
                <a:hlinkClick r:id="rId2"/>
              </a:rPr>
              <a:t>://www.siwood.com</a:t>
            </a:r>
            <a:r>
              <a:rPr lang="en-US" altLang="ko-KR" sz="3500" dirty="0" smtClean="0">
                <a:hlinkClick r:id="rId2"/>
              </a:rPr>
              <a:t>/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 smtClean="0"/>
              <a:t>*TK</a:t>
            </a:r>
            <a:r>
              <a:rPr lang="ko-KR" altLang="en-US" sz="3500" dirty="0" smtClean="0"/>
              <a:t>건축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>
                <a:hlinkClick r:id="rId3"/>
              </a:rPr>
              <a:t>http://www.tinykorea.com</a:t>
            </a:r>
            <a:r>
              <a:rPr lang="en-US" altLang="ko-KR" sz="3500" dirty="0" smtClean="0">
                <a:hlinkClick r:id="rId3"/>
              </a:rPr>
              <a:t>/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 smtClean="0"/>
              <a:t>*</a:t>
            </a:r>
            <a:r>
              <a:rPr lang="ko-KR" altLang="en-US" sz="3500" dirty="0" err="1" smtClean="0"/>
              <a:t>네이버</a:t>
            </a:r>
            <a:r>
              <a:rPr lang="ko-KR" altLang="en-US" sz="3500" dirty="0" smtClean="0"/>
              <a:t> </a:t>
            </a:r>
            <a:r>
              <a:rPr lang="ko-KR" altLang="en-US" sz="3500" dirty="0" err="1" smtClean="0"/>
              <a:t>블로그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 smtClean="0"/>
              <a:t>*</a:t>
            </a:r>
            <a:r>
              <a:rPr lang="ko-KR" altLang="en-US" sz="3500" dirty="0" err="1" smtClean="0"/>
              <a:t>네이버</a:t>
            </a:r>
            <a:r>
              <a:rPr lang="ko-KR" altLang="en-US" sz="3500" dirty="0" smtClean="0"/>
              <a:t> 지식</a:t>
            </a:r>
            <a:r>
              <a:rPr lang="en-US" altLang="ko-KR" sz="3500" dirty="0" smtClean="0"/>
              <a:t>IN</a:t>
            </a:r>
            <a:br>
              <a:rPr lang="en-US" altLang="ko-KR" sz="3500" dirty="0" smtClean="0"/>
            </a:br>
            <a:r>
              <a:rPr lang="en-US" altLang="ko-KR" sz="3500" dirty="0" smtClean="0"/>
              <a:t>*</a:t>
            </a:r>
            <a:r>
              <a:rPr lang="ko-KR" altLang="en-US" sz="3500" dirty="0" smtClean="0"/>
              <a:t>산림청 홈페이지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 smtClean="0"/>
              <a:t>*</a:t>
            </a:r>
            <a:r>
              <a:rPr lang="ko-KR" altLang="en-US" sz="3500" dirty="0" smtClean="0"/>
              <a:t>사진출처 </a:t>
            </a:r>
            <a:endParaRPr lang="en-US" altLang="ko-KR" sz="3500" dirty="0" smtClean="0"/>
          </a:p>
          <a:p>
            <a:pPr marL="0" indent="0">
              <a:buNone/>
            </a:pPr>
            <a:r>
              <a:rPr lang="en-US" altLang="ko-KR" sz="3500" dirty="0" smtClean="0"/>
              <a:t>http://www.nasadel.co.kr/</a:t>
            </a:r>
            <a:endParaRPr lang="ko-KR" altLang="en-US" sz="3500" dirty="0"/>
          </a:p>
        </p:txBody>
      </p:sp>
    </p:spTree>
    <p:extLst>
      <p:ext uri="{BB962C8B-B14F-4D97-AF65-F5344CB8AC3E}">
        <p14:creationId xmlns:p14="http://schemas.microsoft.com/office/powerpoint/2010/main" xmlns="" val="422542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46000"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129"/>
            <a:ext cx="9149204" cy="689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28728" y="1857364"/>
            <a:ext cx="6858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b="1" dirty="0" smtClean="0">
                <a:latin typeface="HY나무M" pitchFamily="18" charset="-127"/>
                <a:ea typeface="HY나무M" pitchFamily="18" charset="-127"/>
              </a:rPr>
              <a:t>수고하셨습니다</a:t>
            </a:r>
            <a:r>
              <a:rPr lang="en-US" altLang="ko-KR" sz="6600" b="1" dirty="0" smtClean="0">
                <a:latin typeface="HY나무M" pitchFamily="18" charset="-127"/>
                <a:ea typeface="HY나무M" pitchFamily="18" charset="-127"/>
              </a:rPr>
              <a:t>-</a:t>
            </a:r>
            <a:r>
              <a:rPr lang="en-US" altLang="ko-KR" sz="6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414" y="4572008"/>
            <a:ext cx="71438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/>
              <a:t>13</a:t>
            </a:r>
            <a:r>
              <a:rPr lang="ko-KR" altLang="en-US" sz="4400" dirty="0" smtClean="0"/>
              <a:t>조 이윤민 김태현 </a:t>
            </a:r>
            <a:r>
              <a:rPr lang="ko-KR" altLang="en-US" sz="4400" dirty="0" err="1" smtClean="0"/>
              <a:t>이동창</a:t>
            </a:r>
            <a:r>
              <a:rPr lang="ko-KR" altLang="en-US" sz="4400" dirty="0" smtClean="0"/>
              <a:t>      홍기창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8910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347864" y="1268760"/>
            <a:ext cx="2304256" cy="922114"/>
          </a:xfrm>
        </p:spPr>
        <p:txBody>
          <a:bodyPr>
            <a:normAutofit/>
          </a:bodyPr>
          <a:lstStyle/>
          <a:p>
            <a:r>
              <a:rPr lang="en-US" altLang="ko-KR" sz="5000" dirty="0" smtClean="0">
                <a:solidFill>
                  <a:schemeClr val="tx1"/>
                </a:solidFill>
                <a:latin typeface="Curlz MT" pitchFamily="82" charset="0"/>
              </a:rPr>
              <a:t>Why~??</a:t>
            </a:r>
            <a:endParaRPr lang="ko-KR" altLang="en-US" sz="5000" dirty="0">
              <a:solidFill>
                <a:schemeClr val="tx1"/>
              </a:solidFill>
              <a:latin typeface="Curlz MT" pitchFamily="82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57916"/>
          </a:xfrm>
        </p:spPr>
        <p:txBody>
          <a:bodyPr/>
          <a:lstStyle/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457200" indent="-457200">
              <a:buAutoNum type="arabicPeriod"/>
            </a:pPr>
            <a:r>
              <a:rPr lang="ko-KR" altLang="en-US" sz="2800" dirty="0" smtClean="0"/>
              <a:t>친환경 재료에 대해서 사람들의  관심이 쏠림</a:t>
            </a:r>
            <a:endParaRPr lang="en-US" altLang="ko-KR" sz="2800" dirty="0" smtClean="0"/>
          </a:p>
          <a:p>
            <a:pPr marL="457200" indent="-457200">
              <a:buAutoNum type="arabicPeriod"/>
            </a:pPr>
            <a:endParaRPr lang="en-US" altLang="ko-KR" dirty="0" smtClean="0"/>
          </a:p>
          <a:p>
            <a:pPr marL="457200" indent="-457200">
              <a:buFont typeface="Arial" pitchFamily="34" charset="0"/>
              <a:buAutoNum type="arabicPeriod"/>
            </a:pPr>
            <a:endParaRPr lang="en-US" altLang="ko-KR" dirty="0"/>
          </a:p>
          <a:p>
            <a:pPr marL="0" indent="0">
              <a:buNone/>
            </a:pPr>
            <a:r>
              <a:rPr lang="en-US" altLang="ko-KR" sz="2800" dirty="0" smtClean="0"/>
              <a:t>2.  </a:t>
            </a:r>
            <a:r>
              <a:rPr lang="ko-KR" altLang="en-US" sz="2800" dirty="0" smtClean="0"/>
              <a:t>목조건축물의 </a:t>
            </a:r>
            <a:r>
              <a:rPr lang="ko-KR" altLang="en-US" sz="2800" dirty="0"/>
              <a:t>특징과 장점이 </a:t>
            </a:r>
            <a:r>
              <a:rPr lang="ko-KR" altLang="en-US" sz="2800" dirty="0" err="1"/>
              <a:t>인상깊어서</a:t>
            </a:r>
            <a:endParaRPr lang="en-US" altLang="ko-KR" sz="2800" dirty="0"/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8207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C:\DOCUME~1\sec\LOCALS~1\Temp\UNI00000edc3207.gif"/>
          <p:cNvPicPr>
            <a:picLocks noChangeAspect="1" noChangeArrowheads="1"/>
          </p:cNvPicPr>
          <p:nvPr/>
        </p:nvPicPr>
        <p:blipFill>
          <a:blip r:embed="rId2">
            <a:lum bright="31000"/>
          </a:blip>
          <a:srcRect/>
          <a:stretch>
            <a:fillRect/>
          </a:stretch>
        </p:blipFill>
        <p:spPr bwMode="auto">
          <a:xfrm>
            <a:off x="2887281" y="2357430"/>
            <a:ext cx="6256719" cy="450057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357158" y="571480"/>
            <a:ext cx="835824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ko-KR" altLang="en-US" sz="48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5400" dirty="0" smtClean="0">
                <a:latin typeface="맑은 고딕" pitchFamily="50" charset="-127"/>
                <a:ea typeface="맑은 고딕" pitchFamily="50" charset="-127"/>
              </a:rPr>
              <a:t>목조</a:t>
            </a:r>
            <a:r>
              <a:rPr lang="ko-KR" altLang="en-US" sz="6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5400" dirty="0" smtClean="0">
                <a:latin typeface="맑은 고딕" pitchFamily="50" charset="-127"/>
                <a:ea typeface="맑은 고딕" pitchFamily="50" charset="-127"/>
              </a:rPr>
              <a:t>주택</a:t>
            </a:r>
            <a:r>
              <a:rPr lang="ko-KR" altLang="en-US" sz="4800" dirty="0" smtClean="0">
                <a:latin typeface="맑은 고딕" pitchFamily="50" charset="-127"/>
                <a:ea typeface="맑은 고딕" pitchFamily="50" charset="-127"/>
              </a:rPr>
              <a:t>이란</a:t>
            </a:r>
            <a:r>
              <a:rPr lang="en-US" altLang="ko-KR" sz="5400" dirty="0" smtClean="0">
                <a:latin typeface="맑은 고딕" pitchFamily="50" charset="-127"/>
                <a:ea typeface="맑은 고딕" pitchFamily="50" charset="-127"/>
              </a:rPr>
              <a:t>?</a:t>
            </a:r>
          </a:p>
          <a:p>
            <a:endParaRPr lang="en-US" altLang="ko-KR" sz="3200" dirty="0" smtClean="0"/>
          </a:p>
          <a:p>
            <a:pPr algn="ctr"/>
            <a:endParaRPr lang="en-US" altLang="ko-KR" sz="3200" dirty="0" smtClean="0"/>
          </a:p>
          <a:p>
            <a:pPr algn="ctr"/>
            <a:endParaRPr lang="en-US" altLang="ko-KR" sz="3200" dirty="0" smtClean="0"/>
          </a:p>
          <a:p>
            <a:pPr algn="ctr"/>
            <a:r>
              <a:rPr lang="ko-KR" altLang="en-US" sz="4400" dirty="0" smtClean="0">
                <a:latin typeface="HY나무M" pitchFamily="18" charset="-127"/>
                <a:ea typeface="HY나무M" pitchFamily="18" charset="-127"/>
              </a:rPr>
              <a:t>주택의 </a:t>
            </a:r>
            <a:r>
              <a:rPr lang="ko-KR" altLang="en-US" sz="4400" u="sng" dirty="0" smtClean="0">
                <a:latin typeface="HY나무M" pitchFamily="18" charset="-127"/>
                <a:ea typeface="HY나무M" pitchFamily="18" charset="-127"/>
              </a:rPr>
              <a:t>주요구조부</a:t>
            </a:r>
            <a:r>
              <a:rPr lang="ko-KR" altLang="en-US" sz="4400" dirty="0" smtClean="0">
                <a:latin typeface="HY나무M" pitchFamily="18" charset="-127"/>
                <a:ea typeface="HY나무M" pitchFamily="18" charset="-127"/>
              </a:rPr>
              <a:t>가 목재로   이루어진 친환경 주택</a:t>
            </a:r>
            <a:endParaRPr lang="ko-KR" altLang="en-US" sz="4400" dirty="0">
              <a:latin typeface="HY나무M" pitchFamily="18" charset="-127"/>
              <a:ea typeface="HY나무M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1571612"/>
            <a:ext cx="6500826" cy="1588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  <a:headEnd w="lg" len="lg"/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1555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244" y="-14726"/>
            <a:ext cx="9144000" cy="6872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071538" y="785794"/>
            <a:ext cx="7000924" cy="1000132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85852" y="2699935"/>
            <a:ext cx="307183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b="1" dirty="0" smtClean="0">
                <a:latin typeface="한양해서" pitchFamily="18" charset="-127"/>
                <a:ea typeface="한양해서" pitchFamily="18" charset="-127"/>
              </a:rPr>
              <a:t>안정성</a:t>
            </a:r>
            <a:endParaRPr lang="en-US" altLang="ko-KR" sz="4400" b="1" dirty="0" smtClean="0">
              <a:latin typeface="한양해서" pitchFamily="18" charset="-127"/>
              <a:ea typeface="한양해서" pitchFamily="18" charset="-127"/>
            </a:endParaRPr>
          </a:p>
          <a:p>
            <a:endParaRPr lang="en-US" altLang="ko-KR" sz="4400" b="1" dirty="0" smtClean="0">
              <a:latin typeface="한양해서" pitchFamily="18" charset="-127"/>
              <a:ea typeface="한양해서" pitchFamily="18" charset="-127"/>
            </a:endParaRPr>
          </a:p>
          <a:p>
            <a:r>
              <a:rPr lang="ko-KR" altLang="en-US" sz="4400" b="1" dirty="0" smtClean="0">
                <a:latin typeface="한양해서" pitchFamily="18" charset="-127"/>
                <a:ea typeface="한양해서" pitchFamily="18" charset="-127"/>
              </a:rPr>
              <a:t>내구성</a:t>
            </a:r>
            <a:endParaRPr lang="en-US" altLang="ko-KR" sz="4400" b="1" dirty="0" smtClean="0">
              <a:latin typeface="한양해서" pitchFamily="18" charset="-127"/>
              <a:ea typeface="한양해서" pitchFamily="18" charset="-127"/>
            </a:endParaRPr>
          </a:p>
          <a:p>
            <a:endParaRPr lang="en-US" altLang="ko-KR" sz="4400" dirty="0" smtClean="0">
              <a:latin typeface="한양해서" pitchFamily="18" charset="-127"/>
              <a:ea typeface="한양해서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190" y="2734102"/>
            <a:ext cx="4000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b="1" dirty="0" smtClean="0">
                <a:latin typeface="한양해서" pitchFamily="18" charset="-127"/>
                <a:ea typeface="한양해서" pitchFamily="18" charset="-127"/>
              </a:rPr>
              <a:t>에너지 효율성</a:t>
            </a:r>
            <a:endParaRPr lang="en-US" altLang="ko-KR" sz="4400" b="1" dirty="0" smtClean="0">
              <a:latin typeface="한양해서" pitchFamily="18" charset="-127"/>
              <a:ea typeface="한양해서" pitchFamily="18" charset="-127"/>
            </a:endParaRPr>
          </a:p>
          <a:p>
            <a:endParaRPr lang="en-US" altLang="ko-KR" sz="4400" b="1" dirty="0" smtClean="0">
              <a:latin typeface="한양해서" pitchFamily="18" charset="-127"/>
              <a:ea typeface="한양해서" pitchFamily="18" charset="-127"/>
            </a:endParaRPr>
          </a:p>
          <a:p>
            <a:r>
              <a:rPr lang="ko-KR" altLang="en-US" sz="4400" b="1" dirty="0" smtClean="0">
                <a:latin typeface="한양해서" pitchFamily="18" charset="-127"/>
                <a:ea typeface="한양해서" pitchFamily="18" charset="-127"/>
              </a:rPr>
              <a:t>쾌적한 실내</a:t>
            </a:r>
            <a:endParaRPr lang="ko-KR" altLang="en-US" sz="4400" b="1" dirty="0">
              <a:latin typeface="한양해서" pitchFamily="18" charset="-127"/>
              <a:ea typeface="한양해서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928670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 smtClean="0">
                <a:solidFill>
                  <a:schemeClr val="accent3">
                    <a:lumMod val="50000"/>
                  </a:schemeClr>
                </a:solidFill>
                <a:latin typeface="한양해서" pitchFamily="18" charset="-127"/>
                <a:ea typeface="한양해서" pitchFamily="18" charset="-127"/>
              </a:rPr>
              <a:t>목조 주택의 특징 및 장점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29721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4000"/>
                    </a14:imgEffect>
                    <a14:imgEffect>
                      <a14:brightnessContrast bright="29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제목 3"/>
          <p:cNvSpPr txBox="1">
            <a:spLocks noGrp="1"/>
          </p:cNvSpPr>
          <p:nvPr>
            <p:ph type="title"/>
          </p:nvPr>
        </p:nvSpPr>
        <p:spPr>
          <a:xfrm>
            <a:off x="611560" y="797223"/>
            <a:ext cx="78009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HY나무M" pitchFamily="18" charset="-127"/>
                <a:ea typeface="HY나무M" pitchFamily="18" charset="-127"/>
              </a:rPr>
              <a:t>◈ </a:t>
            </a:r>
            <a:r>
              <a:rPr lang="ko-KR" altLang="en-US" sz="4400" b="1" dirty="0" smtClean="0">
                <a:solidFill>
                  <a:schemeClr val="tx1"/>
                </a:solidFill>
                <a:latin typeface="HY나무M" pitchFamily="18" charset="-127"/>
                <a:ea typeface="HY나무M" pitchFamily="18" charset="-127"/>
              </a:rPr>
              <a:t>목조 주택은 내구성과 </a:t>
            </a:r>
            <a:r>
              <a:rPr lang="en-US" altLang="ko-KR" sz="4400" b="1" dirty="0" smtClean="0">
                <a:solidFill>
                  <a:schemeClr val="tx1"/>
                </a:solidFill>
                <a:latin typeface="HY나무M" pitchFamily="18" charset="-127"/>
                <a:ea typeface="HY나무M" pitchFamily="18" charset="-127"/>
              </a:rPr>
              <a:t/>
            </a:r>
            <a:br>
              <a:rPr lang="en-US" altLang="ko-KR" sz="4400" b="1" dirty="0" smtClean="0">
                <a:solidFill>
                  <a:schemeClr val="tx1"/>
                </a:solidFill>
                <a:latin typeface="HY나무M" pitchFamily="18" charset="-127"/>
                <a:ea typeface="HY나무M" pitchFamily="18" charset="-127"/>
              </a:rPr>
            </a:br>
            <a:r>
              <a:rPr lang="ko-KR" altLang="en-US" sz="4400" b="1" dirty="0" smtClean="0">
                <a:solidFill>
                  <a:schemeClr val="tx1"/>
                </a:solidFill>
                <a:latin typeface="HY나무M" pitchFamily="18" charset="-127"/>
                <a:ea typeface="HY나무M" pitchFamily="18" charset="-127"/>
              </a:rPr>
              <a:t>안정성이 뛰어나다</a:t>
            </a:r>
            <a:r>
              <a:rPr lang="en-US" altLang="ko-KR" sz="4400" b="1" dirty="0" smtClean="0">
                <a:solidFill>
                  <a:schemeClr val="tx1"/>
                </a:solidFill>
                <a:latin typeface="HY나무M" pitchFamily="18" charset="-127"/>
                <a:ea typeface="HY나무M" pitchFamily="18" charset="-127"/>
              </a:rPr>
              <a:t>.</a:t>
            </a:r>
          </a:p>
          <a:p>
            <a:endParaRPr lang="en-US" altLang="ko-KR" sz="4000" b="1" dirty="0" smtClean="0">
              <a:latin typeface="HY나무M" pitchFamily="18" charset="-127"/>
              <a:ea typeface="HY나무M" pitchFamily="18" charset="-127"/>
            </a:endParaRPr>
          </a:p>
        </p:txBody>
      </p:sp>
      <p:sp>
        <p:nvSpPr>
          <p:cNvPr id="5" name="내용 개체 틀 4"/>
          <p:cNvSpPr txBox="1">
            <a:spLocks noGrp="1"/>
          </p:cNvSpPr>
          <p:nvPr>
            <p:ph idx="1"/>
          </p:nvPr>
        </p:nvSpPr>
        <p:spPr>
          <a:xfrm>
            <a:off x="395536" y="2708920"/>
            <a:ext cx="822960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en-US" u="sng" dirty="0" smtClean="0">
              <a:hlinkClick r:id="rId4"/>
            </a:endParaRPr>
          </a:p>
          <a:p>
            <a:r>
              <a:rPr lang="en-US" sz="2400" u="sng" dirty="0" smtClean="0">
                <a:hlinkClick r:id="rId4"/>
              </a:rPr>
              <a:t>http://blog.naver.com/tinykorea?Redirect=Log&amp;logNo=70106044179&amp;jumpingVid=57CC8B77685BC1F4C106141B435665847E88</a:t>
            </a:r>
            <a:r>
              <a:rPr lang="en-US" sz="2400" dirty="0" smtClean="0">
                <a:hlinkClick r:id="rId4"/>
              </a:rPr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1215008"/>
          </a:xfrm>
        </p:spPr>
        <p:txBody>
          <a:bodyPr>
            <a:normAutofit fontScale="90000"/>
          </a:bodyPr>
          <a:lstStyle/>
          <a:p>
            <a:r>
              <a:rPr lang="ko-KR" altLang="en-US" sz="5800" dirty="0" smtClean="0"/>
              <a:t>목조 주택에 대한 선입견</a:t>
            </a:r>
            <a:r>
              <a:rPr lang="en-US" altLang="ko-KR" sz="5800" dirty="0" smtClean="0"/>
              <a:t>!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-</a:t>
            </a:r>
            <a:r>
              <a:rPr lang="ko-KR" altLang="en-US" sz="4000" dirty="0" smtClean="0">
                <a:solidFill>
                  <a:srgbClr val="C00000"/>
                </a:solidFill>
              </a:rPr>
              <a:t>목조주택은 화재에 약하다</a:t>
            </a:r>
            <a:r>
              <a:rPr lang="en-US" altLang="ko-KR" sz="4000" dirty="0" smtClean="0">
                <a:solidFill>
                  <a:srgbClr val="C00000"/>
                </a:solidFill>
              </a:rPr>
              <a:t>?</a:t>
            </a:r>
            <a:endParaRPr lang="ko-KR" altLang="en-US" sz="4000" dirty="0">
              <a:solidFill>
                <a:srgbClr val="C0000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5720" y="2071677"/>
            <a:ext cx="4357718" cy="400052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altLang="ko-KR" sz="4000" dirty="0" smtClean="0">
              <a:latin typeface="HY나무M" pitchFamily="18" charset="-127"/>
              <a:ea typeface="HY나무M" pitchFamily="18" charset="-127"/>
            </a:endParaRPr>
          </a:p>
          <a:p>
            <a:pPr>
              <a:buNone/>
            </a:pPr>
            <a:r>
              <a:rPr lang="ko-KR" altLang="en-US" sz="3200" dirty="0" smtClean="0">
                <a:latin typeface="HY헤드라인M" pitchFamily="18" charset="-127"/>
              </a:rPr>
              <a:t>대부분 사람들의 </a:t>
            </a:r>
            <a:endParaRPr lang="en-US" altLang="ko-KR" sz="3200" dirty="0" smtClean="0">
              <a:latin typeface="HY헤드라인M" pitchFamily="18" charset="-127"/>
            </a:endParaRPr>
          </a:p>
          <a:p>
            <a:pPr>
              <a:buNone/>
            </a:pPr>
            <a:r>
              <a:rPr lang="ko-KR" altLang="en-US" sz="3200" dirty="0" smtClean="0">
                <a:latin typeface="HY헤드라인M" pitchFamily="18" charset="-127"/>
              </a:rPr>
              <a:t>인식과는 달리 </a:t>
            </a:r>
            <a:endParaRPr lang="en-US" altLang="ko-KR" sz="3200" dirty="0" smtClean="0">
              <a:latin typeface="HY헤드라인M" pitchFamily="18" charset="-127"/>
            </a:endParaRPr>
          </a:p>
          <a:p>
            <a:pPr>
              <a:buNone/>
            </a:pPr>
            <a:r>
              <a:rPr lang="ko-KR" altLang="en-US" sz="3200" dirty="0" smtClean="0">
                <a:latin typeface="HY헤드라인M" pitchFamily="18" charset="-127"/>
              </a:rPr>
              <a:t>목조주택은 화재에 </a:t>
            </a:r>
            <a:endParaRPr lang="en-US" altLang="ko-KR" sz="3200" dirty="0" smtClean="0">
              <a:latin typeface="HY헤드라인M" pitchFamily="18" charset="-127"/>
            </a:endParaRPr>
          </a:p>
          <a:p>
            <a:pPr>
              <a:buNone/>
            </a:pPr>
            <a:r>
              <a:rPr lang="ko-KR" altLang="en-US" sz="3200" dirty="0" smtClean="0">
                <a:latin typeface="HY헤드라인M" pitchFamily="18" charset="-127"/>
              </a:rPr>
              <a:t>그렇게 약하지 않다</a:t>
            </a:r>
            <a:r>
              <a:rPr lang="en-US" altLang="ko-KR" sz="3200" dirty="0" smtClean="0">
                <a:latin typeface="HY헤드라인M" pitchFamily="18" charset="-127"/>
              </a:rPr>
              <a:t>!</a:t>
            </a:r>
          </a:p>
          <a:p>
            <a:pPr algn="ctr"/>
            <a:endParaRPr lang="ko-KR" altLang="en-US" sz="4000" dirty="0">
              <a:latin typeface="HY나무M" pitchFamily="18" charset="-127"/>
              <a:ea typeface="HY나무M" pitchFamily="18" charset="-127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28802"/>
            <a:ext cx="4286280" cy="455865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457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449"/>
            <a:ext cx="9144000" cy="681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723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798"/>
            <a:ext cx="9158442" cy="684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타원 4"/>
          <p:cNvSpPr/>
          <p:nvPr/>
        </p:nvSpPr>
        <p:spPr>
          <a:xfrm rot="675436">
            <a:off x="310222" y="383660"/>
            <a:ext cx="8715436" cy="2071702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6438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07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타원 2"/>
          <p:cNvSpPr/>
          <p:nvPr/>
        </p:nvSpPr>
        <p:spPr>
          <a:xfrm rot="576208">
            <a:off x="1433554" y="-92747"/>
            <a:ext cx="3273469" cy="1225545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7932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design 01">
  <a:themeElements>
    <a:clrScheme name="design 37">
      <a:dk1>
        <a:srgbClr val="020C27"/>
      </a:dk1>
      <a:lt1>
        <a:srgbClr val="FFFFFF"/>
      </a:lt1>
      <a:dk2>
        <a:srgbClr val="77C1C2"/>
      </a:dk2>
      <a:lt2>
        <a:srgbClr val="EEF4F7"/>
      </a:lt2>
      <a:accent1>
        <a:srgbClr val="072E96"/>
      </a:accent1>
      <a:accent2>
        <a:srgbClr val="BD8DCD"/>
      </a:accent2>
      <a:accent3>
        <a:srgbClr val="6F2689"/>
      </a:accent3>
      <a:accent4>
        <a:srgbClr val="6195BC"/>
      </a:accent4>
      <a:accent5>
        <a:srgbClr val="26865B"/>
      </a:accent5>
      <a:accent6>
        <a:srgbClr val="548426"/>
      </a:accent6>
      <a:hlink>
        <a:srgbClr val="1B553F"/>
      </a:hlink>
      <a:folHlink>
        <a:srgbClr val="072E96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TC030004090[[fn=바람개비 파워포인트 2007 테마]]</Template>
  <TotalTime>1247</TotalTime>
  <Words>194</Words>
  <Application>Microsoft Office PowerPoint</Application>
  <PresentationFormat>화면 슬라이드 쇼(4:3)</PresentationFormat>
  <Paragraphs>79</Paragraphs>
  <Slides>18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design 01</vt:lpstr>
      <vt:lpstr>슬라이드 1</vt:lpstr>
      <vt:lpstr>Why~??</vt:lpstr>
      <vt:lpstr>슬라이드 3</vt:lpstr>
      <vt:lpstr>슬라이드 4</vt:lpstr>
      <vt:lpstr>◈ 목조 주택은 내구성과  안정성이 뛰어나다. </vt:lpstr>
      <vt:lpstr>목조 주택에 대한 선입견!  -목조주택은 화재에 약하다?</vt:lpstr>
      <vt:lpstr>슬라이드 7</vt:lpstr>
      <vt:lpstr>슬라이드 8</vt:lpstr>
      <vt:lpstr>슬라이드 9</vt:lpstr>
      <vt:lpstr>◈ 목조 주택은 에너지 효율성이 높다 </vt:lpstr>
      <vt:lpstr>슬라이드 11</vt:lpstr>
      <vt:lpstr>◈ 목조 주택은 쾌적한 실내를 유지한다 </vt:lpstr>
      <vt:lpstr>슬라이드 13</vt:lpstr>
      <vt:lpstr>우리나라의 목조주택의 향후 전망</vt:lpstr>
      <vt:lpstr>슬라이드 15</vt:lpstr>
      <vt:lpstr>결론</vt:lpstr>
      <vt:lpstr>출처</vt:lpstr>
      <vt:lpstr>슬라이드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hkc</dc:creator>
  <cp:lastModifiedBy>Com</cp:lastModifiedBy>
  <cp:revision>60</cp:revision>
  <dcterms:created xsi:type="dcterms:W3CDTF">2012-05-17T15:04:05Z</dcterms:created>
  <dcterms:modified xsi:type="dcterms:W3CDTF">2012-05-28T07:00:12Z</dcterms:modified>
</cp:coreProperties>
</file>