
<file path=[Content_Types].xml><?xml version="1.0" encoding="utf-8"?>
<Types xmlns="http://schemas.openxmlformats.org/package/2006/content-types">
  <Default Extension="png" ContentType="image/pn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83648" r:id="rId1"/>
  </p:sldMasterIdLst>
  <p:notesMasterIdLst>
    <p:notesMasterId r:id="rId12"/>
  </p:notesMasterIdLst>
  <p:sldIdLst>
    <p:sldId id="266" r:id="rId2"/>
    <p:sldId id="267" r:id="rId3"/>
    <p:sldId id="268" r:id="rId4"/>
    <p:sldId id="269" r:id="rId5"/>
    <p:sldId id="270" r:id="rId6"/>
    <p:sldId id="271" r:id="rId7"/>
    <p:sldId id="272" r:id="rId8"/>
    <p:sldId id="273" r:id="rId9"/>
    <p:sldId id="274" r:id="rId10"/>
    <p:sldId id="275" r:id="rId11"/>
  </p:sldIdLst>
  <p:sldSz cx="17556163" cy="9875838"/>
  <p:notesSz cx="9875838" cy="17556163"/>
  <p:defaultTextStyle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horzBarState="maximized">
    <p:restoredLeft sz="30348"/>
    <p:restoredTop sz="94610"/>
  </p:normalViewPr>
  <p:slideViewPr>
    <p:cSldViewPr snapToGrid="0" snapToObjects="1">
      <p:cViewPr varScale="1">
        <p:scale>
          <a:sx n="52" d="100"/>
          <a:sy n="52" d="100"/>
        </p:scale>
        <p:origin x="120" y="150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7.xml"/><Relationship Id="rId13" Type="http://schemas.openxmlformats.org/officeDocument/2006/relationships/presProps" Target="presProps.xml"/><Relationship Id="rId3" Type="http://schemas.openxmlformats.org/officeDocument/2006/relationships/slide" Target="slides/slide2.xml"/><Relationship Id="rId7" Type="http://schemas.openxmlformats.org/officeDocument/2006/relationships/slide" Target="slides/slide6.xml"/><Relationship Id="rId12" Type="http://schemas.openxmlformats.org/officeDocument/2006/relationships/notesMaster" Target="notesMasters/notesMaster1.xml"/><Relationship Id="rId2" Type="http://schemas.openxmlformats.org/officeDocument/2006/relationships/slide" Target="slides/slide1.xml"/><Relationship Id="rId16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5" Type="http://schemas.openxmlformats.org/officeDocument/2006/relationships/slide" Target="slides/slide4.xml"/><Relationship Id="rId15" Type="http://schemas.openxmlformats.org/officeDocument/2006/relationships/theme" Target="theme/theme1.xml"/><Relationship Id="rId10" Type="http://schemas.openxmlformats.org/officeDocument/2006/relationships/slide" Target="slides/slide9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viewProps" Target="view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596391249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10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3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4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5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6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7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8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F7021451-1387-4CA6-816F-3879F97B5CBC}" type="slidenum">
              <a:rPr lang="en-US"/>
              <a:t>9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02408699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DEFAULT"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defTabSz="9144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914400" rtl="0" eaLnBrk="1" latinLnBrk="0" hangingPunct="1">
        <a:spcBef>
          <a:spcPct val="20000"/>
        </a:spcBef>
        <a:buFont typeface="Arial" pitchFamily="34" charset="0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914400" rtl="0" eaLnBrk="1" latinLnBrk="0" hangingPunct="1">
        <a:spcBef>
          <a:spcPct val="20000"/>
        </a:spcBef>
        <a:buFont typeface="Arial" pitchFamily="34" charset="0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spcBef>
          <a:spcPct val="20000"/>
        </a:spcBef>
        <a:buFont typeface="Arial" pitchFamily="34" charset="0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spcBef>
          <a:spcPct val="20000"/>
        </a:spcBef>
        <a:buFont typeface="Arial" pitchFamily="34" charset="0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spcBef>
          <a:spcPct val="20000"/>
        </a:spcBef>
        <a:buFont typeface="Arial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3.png"/><Relationship Id="rId4" Type="http://schemas.openxmlformats.org/officeDocument/2006/relationships/image" Target="../media/image2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5.png"/><Relationship Id="rId4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5.png"/><Relationship Id="rId4" Type="http://schemas.openxmlformats.org/officeDocument/2006/relationships/image" Target="../media/image2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6.png"/><Relationship Id="rId4" Type="http://schemas.openxmlformats.org/officeDocument/2006/relationships/image" Target="../media/image2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7.png"/><Relationship Id="rId4" Type="http://schemas.openxmlformats.org/officeDocument/2006/relationships/image" Target="../media/image2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9.png"/><Relationship Id="rId4" Type="http://schemas.openxmlformats.org/officeDocument/2006/relationships/image" Target="../media/image2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0.png"/><Relationship Id="rId4" Type="http://schemas.openxmlformats.org/officeDocument/2006/relationships/image" Target="../media/image2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1.png"/><Relationship Id="rId4" Type="http://schemas.openxmlformats.org/officeDocument/2006/relationships/image" Target="../media/image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4.png"/><Relationship Id="rId5" Type="http://schemas.openxmlformats.org/officeDocument/2006/relationships/image" Target="../media/image12.png"/><Relationship Id="rId4" Type="http://schemas.openxmlformats.org/officeDocument/2006/relationships/image" Target="../media/image2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7" Type="http://schemas.openxmlformats.org/officeDocument/2006/relationships/image" Target="../media/image4.png"/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1.xml"/><Relationship Id="rId6" Type="http://schemas.openxmlformats.org/officeDocument/2006/relationships/image" Target="../media/image14.png"/><Relationship Id="rId5" Type="http://schemas.openxmlformats.org/officeDocument/2006/relationships/image" Target="../media/image13.png"/><Relationship Id="rId4" Type="http://schemas.openxmlformats.org/officeDocument/2006/relationships/image" Target="../media/image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1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1967675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긴자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고급 쇼핑과 레스트랑이 모여 있는 도쿄의 상징적인 지역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3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800" decel="100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9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-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+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x-0.05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800" decel="100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0.4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-0.05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200" accel="100000" fill="hold">
                                          <p:stCondLst>
                                            <p:cond delay="80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8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9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0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20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65994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오사카의 대표 음식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1830943" y="1950101"/>
            <a:ext cx="3936778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타코야키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830943" y="3761755"/>
            <a:ext cx="6912007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밀가루 반죽 안에 잘게 자른 문어와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파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등을</a:t>
            </a: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넣고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전용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틀에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한입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크기의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모양으로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구워소스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마요네즈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,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가츠오부시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등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뿌려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먹는</a:t>
            </a:r>
            <a:r>
              <a:rPr lang="en-US" altLang="ko-Kore-KR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음식</a:t>
            </a:r>
            <a:endParaRPr lang="en-US" altLang="ko-Kore-KR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l">
              <a:buNone/>
            </a:pPr>
            <a:endParaRPr lang="en-US" sz="3096" kern="0" spc="-77" dirty="0"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l">
              <a:buNone/>
            </a:pP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229296" y="1950101"/>
            <a:ext cx="7562088" cy="5048345"/>
          </a:xfrm>
          <a:prstGeom prst="rect">
            <a:avLst/>
          </a:prstGeom>
        </p:spPr>
      </p:pic>
      <p:pic>
        <p:nvPicPr>
          <p:cNvPr id="11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ipe(down)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12" dur="2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edge">
                                      <p:cBhvr>
                                        <p:cTn id="17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2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2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1967675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시부야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유명한 쇼핑 거리와 시부야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교차로로</a:t>
            </a: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3096" kern="0" spc="-77" dirty="0" err="1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유명한</a:t>
            </a:r>
            <a:r>
              <a:rPr lang="ko-KR" alt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지역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9776365" y="3927777"/>
            <a:ext cx="7055310" cy="55035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endParaRPr lang="en-US" sz="3096" dirty="0"/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 fmla="#ppt_w*sin(2.5*pi*$)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fltVal val="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20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0" fill="hold">
                      <p:stCondLst>
                        <p:cond delay="indefinite"/>
                      </p:stCondLst>
                      <p:childTnLst>
                        <p:par>
                          <p:cTn id="11" fill="hold">
                            <p:stCondLst>
                              <p:cond delay="0"/>
                            </p:stCondLst>
                            <p:childTnLst>
                              <p:par>
                                <p:cTn id="12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4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7" fill="hold">
                      <p:stCondLst>
                        <p:cond delay="indefinite"/>
                      </p:stCondLst>
                      <p:childTnLst>
                        <p:par>
                          <p:cTn id="18" fill="hold">
                            <p:stCondLst>
                              <p:cond delay="0"/>
                            </p:stCondLst>
                            <p:childTnLst>
                              <p:par>
                                <p:cTn id="19" presetID="37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1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900" decel="100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9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3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2931224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다케시타 도리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100709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개성 넘치는 패션과 문화의 중심지로 젊은 사람들에게 인기 있는 쇼핑 장소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1" presetClass="entr" presetSubtype="1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wheel(1)">
                                      <p:cBhvr>
                                        <p:cTn id="7" dur="20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55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w*0.7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10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4" dur="10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49" presetClass="entr" presetSubtype="0" decel="10000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0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1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2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4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9776365" y="898970"/>
            <a:ext cx="7398353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752" kern="0" spc="71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도쿄의 인기 쇼핑 명소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6" name="Text 2"/>
          <p:cNvSpPr/>
          <p:nvPr/>
        </p:nvSpPr>
        <p:spPr>
          <a:xfrm>
            <a:off x="9776365" y="2176415"/>
            <a:ext cx="3353276" cy="4480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528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오모테산도 힐스</a:t>
            </a:r>
            <a:endParaRPr lang="en-US" sz="352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9776365" y="3377422"/>
            <a:ext cx="7055310" cy="1651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3096" kern="0" spc="-77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고급 브랜드와 세련된 카페, 레스토랑이 모여있는  쇼핑몰로 현대적인 건축물과 함께 쇼핑을 즐길 수 있다</a:t>
            </a:r>
            <a:endParaRPr lang="en-US" sz="3096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8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830943" y="898970"/>
            <a:ext cx="6780133" cy="7424214"/>
          </a:xfrm>
          <a:prstGeom prst="rect">
            <a:avLst/>
          </a:prstGeom>
        </p:spPr>
      </p:pic>
      <p:pic>
        <p:nvPicPr>
          <p:cNvPr id="9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12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17" presetClass="entr" presetSubtype="1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7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5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6" grpId="0" animBg="1"/>
      <p:bldP spid="7" grpId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5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5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43" y="286"/>
            <a:ext cx="17556480" cy="4032933"/>
          </a:xfrm>
          <a:prstGeom prst="rect">
            <a:avLst/>
          </a:prstGeom>
        </p:spPr>
      </p:pic>
      <p:sp>
        <p:nvSpPr>
          <p:cNvPr id="6" name="Text 1"/>
          <p:cNvSpPr/>
          <p:nvPr/>
        </p:nvSpPr>
        <p:spPr>
          <a:xfrm>
            <a:off x="5291090" y="1912525"/>
            <a:ext cx="6911292" cy="65836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1500" b="1" dirty="0">
                <a:solidFill>
                  <a:srgbClr val="FFFFFF"/>
                </a:solidFill>
                <a:latin typeface="Poppins-Bold" pitchFamily="34" charset="0"/>
                <a:ea typeface="Poppins-Bold" pitchFamily="34" charset="-122"/>
                <a:cs typeface="Poppins-Bold" pitchFamily="34" charset="-120"/>
              </a:rPr>
              <a:t>OSAKA</a:t>
            </a:r>
            <a:endParaRPr lang="en-US" sz="11500" b="1" dirty="0"/>
          </a:p>
        </p:txBody>
      </p:sp>
      <p:sp>
        <p:nvSpPr>
          <p:cNvPr id="7" name="Text 2"/>
          <p:cNvSpPr/>
          <p:nvPr/>
        </p:nvSpPr>
        <p:spPr>
          <a:xfrm>
            <a:off x="3981212" y="5041487"/>
            <a:ext cx="9565910" cy="51206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032" kern="0" spc="-302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YukjundabangR" pitchFamily="34" charset="-120"/>
              </a:rPr>
              <a:t>다양한 측면에서 매력적인 도시</a:t>
            </a:r>
            <a:endParaRPr lang="en-US" sz="403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8" name="Text 3"/>
          <p:cNvSpPr/>
          <p:nvPr/>
        </p:nvSpPr>
        <p:spPr>
          <a:xfrm>
            <a:off x="2745772" y="5948886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오사카성을 비롯한 많은 역사적인 건축물들이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남아있고</a:t>
            </a: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다양하고</a:t>
            </a:r>
            <a:endParaRPr lang="en-US" sz="2808" kern="0" spc="-70" dirty="0">
              <a:solidFill>
                <a:srgbClr val="333333"/>
              </a:solidFill>
              <a:latin typeface="BM HANNA Pro OTF" panose="020B0600000101010101" pitchFamily="34" charset="-127"/>
              <a:ea typeface="BM HANNA Pro OTF" panose="020B0600000101010101" pitchFamily="34" charset="-127"/>
              <a:cs typeface="NEXONLv2GothicR" pitchFamily="34" charset="-120"/>
            </a:endParaRPr>
          </a:p>
          <a:p>
            <a:pPr marL="0" indent="0" algn="ctr">
              <a:buNone/>
            </a:pP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맛있는</a:t>
            </a: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음식</a:t>
            </a:r>
            <a:r>
              <a:rPr lang="ko-KR" alt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으</a:t>
            </a:r>
            <a:r>
              <a:rPr lang="en-US" sz="2808" kern="0" spc="-70" dirty="0" err="1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로</a:t>
            </a: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유명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2745772" y="6752986"/>
            <a:ext cx="12149233" cy="563356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08" kern="0" spc="-70" dirty="0">
                <a:solidFill>
                  <a:srgbClr val="333333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주요 관광지로는 유니버셜 스튜디오 재팬, 오사카 성 등...</a:t>
            </a:r>
            <a:endParaRPr lang="en-US" sz="2808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9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7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49" presetClass="entr" presetSubtype="0" decel="10000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2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3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4" dur="500" fill="hold"/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36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15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6" fill="hold">
                      <p:stCondLst>
                        <p:cond delay="indefinite"/>
                      </p:stCondLst>
                      <p:childTnLst>
                        <p:par>
                          <p:cTn id="17" fill="hold">
                            <p:stCondLst>
                              <p:cond delay="0"/>
                            </p:stCondLst>
                            <p:childTnLst>
                              <p:par>
                                <p:cTn id="18" presetID="37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20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21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2" dur="900" decel="100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-.03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" accel="100000" fill="hold">
                                          <p:stCondLst>
                                            <p:cond delay="90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-.03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23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8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9" dur="5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7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34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35" dur="5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h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animBg="1"/>
      <p:bldP spid="7" grpId="0" animBg="1"/>
      <p:bldP spid="8" grpId="0" animBg="1"/>
      <p:bldP spid="9" grpId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6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 성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일본에서 가장 유명한 성으로 오사카의 역사와 문화를 체험할 수 있는 곳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pic>
        <p:nvPicPr>
          <p:cNvPr id="7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2290785" y="2869638"/>
            <a:ext cx="4687085" cy="5397960"/>
          </a:xfrm>
          <a:prstGeom prst="rect">
            <a:avLst/>
          </a:prstGeom>
        </p:spPr>
      </p:pic>
      <p:sp>
        <p:nvSpPr>
          <p:cNvPr id="8" name="Text 3"/>
          <p:cNvSpPr/>
          <p:nvPr/>
        </p:nvSpPr>
        <p:spPr>
          <a:xfrm>
            <a:off x="8194881" y="6942296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오사카에서 가장 유명한 랜드마크이며 벚꽃 명소 중 하나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4"/>
          <p:cNvSpPr/>
          <p:nvPr/>
        </p:nvSpPr>
        <p:spPr>
          <a:xfrm>
            <a:off x="8194881" y="3555016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9:00~17:00</a:t>
            </a:r>
          </a:p>
          <a:p>
            <a:pPr algn="ctr"/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입장마감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16:30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5"/>
          <p:cNvSpPr/>
          <p:nvPr/>
        </p:nvSpPr>
        <p:spPr>
          <a:xfrm>
            <a:off x="8194881" y="385691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1" name="Text 6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다니마치욘초메역에서 하차 후 도보 20분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4" name="Image 5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6" presetClass="entr" presetSubtype="0" fill="hold" grpId="0" nodeType="clickEffect">
                                  <p:stCondLst>
                                    <p:cond delay="0"/>
                                  </p:stCondLst>
                                  <p:iterate type="lt">
                                    <p:tmPct val="10000"/>
                                  </p:iterate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by="(-#ppt_w*2)" calcmode="lin" valueType="num">
                                      <p:cBhvr rctx="PPT">
                                        <p:cTn id="7" dur="5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</p:anim>
                                    <p:anim by="(#ppt_w*0.50)" calcmode="lin" valueType="num">
                                      <p:cBhvr>
                                        <p:cTn id="8" dur="500" decel="50000" autoRev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</p:anim>
                                    <p:anim from="(-#ppt_h/2)" to="(#ppt_y)" calcmode="lin" valueType="num">
                                      <p:cBhvr>
                                        <p:cTn id="9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</p:anim>
                                    <p:animRot by="21600000">
                                      <p:cBhvr>
                                        <p:cTn id="10" dur="1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r</p:attrName>
                                        </p:attrNameLst>
                                      </p:cBhvr>
                                    </p:animRo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5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Scale>
                                      <p:cBhvr>
                                        <p:cTn id="15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</p:cBhvr>
                                      <p:from x="250000" y="250000"/>
                                      <p:to x="100000" y="100000"/>
                                    </p:animScale>
                                    <p:animMotion origin="layout" path="M -0.46736 0.92887  C -0.37517 0.88508  -0.02552 0.75279  0.0908 0.66613  C  0.20747 0.57948  0.21649 0.50394  0.23177 0.40825  C 0.24705 0.31256  0.22118 0.15964   0.18264 0.09152  C 0.1441 0.02341  0.03802 0.0  0.0 0.0  " pathEditMode="relative" ptsTypes="">
                                      <p:cBhvr>
                                        <p:cTn id="16" dur="1000" decel="50000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  <p:attrName>ppt_y</p:attrName>
                                        </p:attrNameLst>
                                      </p:cBhvr>
                                    </p:animMotion>
                                    <p:animEffect transition="in" filter="fade">
                                      <p:cBhvr>
                                        <p:cTn id="17" dur="10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2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5" dur="10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6" fill="hold">
                      <p:stCondLst>
                        <p:cond delay="indefinite"/>
                      </p:stCondLst>
                      <p:childTnLst>
                        <p:par>
                          <p:cTn id="27" fill="hold">
                            <p:stCondLst>
                              <p:cond delay="0"/>
                            </p:stCondLst>
                            <p:childTnLst>
                              <p:par>
                                <p:cTn id="28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0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3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blinds(horizontal)">
                                      <p:cBhvr>
                                        <p:cTn id="35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42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10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41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42" dur="1000" fill="hold"/>
                                        <p:tgtEl>
                                          <p:spTgt spid="8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8" grpId="0" animBg="1"/>
      <p:bldP spid="9" grpId="0" animBg="1"/>
      <p:bldP spid="11" grpId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7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4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5" name="Text 1"/>
          <p:cNvSpPr/>
          <p:nvPr/>
        </p:nvSpPr>
        <p:spPr>
          <a:xfrm>
            <a:off x="1830943" y="4651724"/>
            <a:ext cx="7398353" cy="56692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4464" kern="0" spc="67" dirty="0">
                <a:solidFill>
                  <a:srgbClr val="000000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 성밖 공원</a:t>
            </a:r>
            <a:endParaRPr lang="en-US" sz="4464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7" name="Text 3"/>
          <p:cNvSpPr/>
          <p:nvPr/>
        </p:nvSpPr>
        <p:spPr>
          <a:xfrm>
            <a:off x="1734328" y="5858088"/>
            <a:ext cx="2501770" cy="450198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2000" dirty="0" smtClean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오</a:t>
            </a:r>
            <a:r>
              <a:rPr lang="ko-KR" altLang="en-US" sz="2000" dirty="0" smtClean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사</a:t>
            </a:r>
            <a:r>
              <a:rPr lang="en-US" sz="2000" dirty="0" smtClean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카</a:t>
            </a:r>
            <a:r>
              <a:rPr lang="en-US" sz="2304" dirty="0" smtClean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 </a:t>
            </a:r>
            <a:r>
              <a:rPr lang="en-US" sz="2304" dirty="0">
                <a:solidFill>
                  <a:srgbClr val="111111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Poppins-Bold" pitchFamily="34" charset="-120"/>
              </a:rPr>
              <a:t>성밖 공원</a:t>
            </a:r>
            <a:endParaRPr lang="en-US" sz="2304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1734328" y="6391440"/>
            <a:ext cx="5800725" cy="345615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l">
              <a:buNone/>
            </a:pPr>
            <a:r>
              <a:rPr lang="en-US" sz="1944" kern="0" spc="-49" dirty="0"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성 주변의 공원으로 벚꽃 시즌에는 아름다운 벚꽃 감상 가능</a:t>
            </a:r>
            <a:endParaRPr lang="en-US" sz="1944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9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041702" y="234458"/>
            <a:ext cx="6780133" cy="8065437"/>
          </a:xfrm>
          <a:prstGeom prst="rect">
            <a:avLst/>
          </a:prstGeom>
        </p:spPr>
      </p:pic>
      <p:pic>
        <p:nvPicPr>
          <p:cNvPr id="10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43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7" dur="1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8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9" dur="400" fill="hold"/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+0.31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0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1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2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2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3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3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4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4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50000">
                                          <p:val>
                                            <p:strVal val="#ppt_x+0.1550"/>
                                          </p:val>
                                        </p:tav>
                                        <p:tav tm="55000">
                                          <p:val>
                                            <p:strVal val="#ppt_x+0.1531"/>
                                          </p:val>
                                        </p:tav>
                                        <p:tav tm="60000">
                                          <p:val>
                                            <p:strVal val="#ppt_x+0.1474"/>
                                          </p:val>
                                        </p:tav>
                                        <p:tav tm="65000">
                                          <p:val>
                                            <p:strVal val="#ppt_x+0.1381"/>
                                          </p:val>
                                        </p:tav>
                                        <p:tav tm="70000">
                                          <p:val>
                                            <p:strVal val="#ppt_x+0.1254"/>
                                          </p:val>
                                        </p:tav>
                                        <p:tav tm="75000">
                                          <p:val>
                                            <p:strVal val="#ppt_x+0.1096"/>
                                          </p:val>
                                        </p:tav>
                                        <p:tav tm="80000">
                                          <p:val>
                                            <p:strVal val="#ppt_x+0.0911"/>
                                          </p:val>
                                        </p:tav>
                                        <p:tav tm="85000">
                                          <p:val>
                                            <p:strVal val="#ppt_x+0.0704"/>
                                          </p:val>
                                        </p:tav>
                                        <p:tav tm="90000">
                                          <p:val>
                                            <p:strVal val="#ppt_x+0.0479"/>
                                          </p:val>
                                        </p:tav>
                                        <p:tav tm="95000">
                                          <p:val>
                                            <p:strVal val="#ppt_x+0.0242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1" dur="600" decel="50000" fill="hold">
                                          <p:stCondLst>
                                            <p:cond delay="40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0.31"/>
                                          </p:val>
                                        </p:tav>
                                        <p:tav tm="5000">
                                          <p:val>
                                            <p:strVal val="#ppt_y+0.308"/>
                                          </p:val>
                                        </p:tav>
                                        <p:tav tm="10000">
                                          <p:val>
                                            <p:strVal val="#ppt_y+0.3024"/>
                                          </p:val>
                                        </p:tav>
                                        <p:tav tm="15000">
                                          <p:val>
                                            <p:strVal val="#ppt_y+0.2931"/>
                                          </p:val>
                                        </p:tav>
                                        <p:tav tm="20000">
                                          <p:val>
                                            <p:strVal val="#ppt_y+0.2804"/>
                                          </p:val>
                                        </p:tav>
                                        <p:tav tm="25000">
                                          <p:val>
                                            <p:strVal val="#ppt_y+0.2646"/>
                                          </p:val>
                                        </p:tav>
                                        <p:tav tm="30000">
                                          <p:val>
                                            <p:strVal val="#ppt_y+0.2461"/>
                                          </p:val>
                                        </p:tav>
                                        <p:tav tm="35000">
                                          <p:val>
                                            <p:strVal val="#ppt_y+0.2253"/>
                                          </p:val>
                                        </p:tav>
                                        <p:tav tm="40000">
                                          <p:val>
                                            <p:strVal val="#ppt_y+0.2029"/>
                                          </p:val>
                                        </p:tav>
                                        <p:tav tm="45000">
                                          <p:val>
                                            <p:strVal val="#ppt_y+0.1792"/>
                                          </p:val>
                                        </p:tav>
                                        <p:tav tm="50000">
                                          <p:val>
                                            <p:strVal val="#ppt_y+0.155"/>
                                          </p:val>
                                        </p:tav>
                                        <p:tav tm="55000">
                                          <p:val>
                                            <p:strVal val="#ppt_y+0.1307"/>
                                          </p:val>
                                        </p:tav>
                                        <p:tav tm="60000">
                                          <p:val>
                                            <p:strVal val="#ppt_y+0.1071"/>
                                          </p:val>
                                        </p:tav>
                                        <p:tav tm="65000">
                                          <p:val>
                                            <p:strVal val="#ppt_y+0.0846"/>
                                          </p:val>
                                        </p:tav>
                                        <p:tav tm="70000">
                                          <p:val>
                                            <p:strVal val="#ppt_y+0.0639"/>
                                          </p:val>
                                        </p:tav>
                                        <p:tav tm="75000">
                                          <p:val>
                                            <p:strVal val="#ppt_y+0.0454"/>
                                          </p:val>
                                        </p:tav>
                                        <p:tav tm="80000">
                                          <p:val>
                                            <p:strVal val="#ppt_y+0.0296"/>
                                          </p:val>
                                        </p:tav>
                                        <p:tav tm="85000">
                                          <p:val>
                                            <p:strVal val="#ppt_y+0.0169"/>
                                          </p:val>
                                        </p:tav>
                                        <p:tav tm="90000">
                                          <p:val>
                                            <p:strVal val="#ppt_y+0.0076"/>
                                          </p:val>
                                        </p:tav>
                                        <p:tav tm="95000">
                                          <p:val>
                                            <p:strVal val="#ppt_y+0.0019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2" fill="hold">
                      <p:stCondLst>
                        <p:cond delay="indefinite"/>
                      </p:stCondLst>
                      <p:childTnLst>
                        <p:par>
                          <p:cTn id="13" fill="hold">
                            <p:stCondLst>
                              <p:cond delay="0"/>
                            </p:stCondLst>
                            <p:childTnLst>
                              <p:par>
                                <p:cTn id="14" presetID="42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6" dur="10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anim calcmode="lin" valueType="num">
                                      <p:cBhvr>
                                        <p:cTn id="17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8" dur="1000" fill="hold"/>
                                        <p:tgtEl>
                                          <p:spTgt spid="9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.1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23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4" fill="hold">
                      <p:stCondLst>
                        <p:cond delay="indefinite"/>
                      </p:stCondLst>
                      <p:childTnLst>
                        <p:par>
                          <p:cTn id="25" fill="hold">
                            <p:stCondLst>
                              <p:cond delay="0"/>
                            </p:stCondLst>
                            <p:childTnLst>
                              <p:par>
                                <p:cTn id="26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28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animBg="1"/>
      <p:bldP spid="7" grpId="0" animBg="1"/>
      <p:bldP spid="8" grpId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8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오사카 역사 박물관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오사카의 역사와 문화를 자세히 알 수 있는 박물관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194881" y="6942296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1400년의 오사카 역사와 문화를 소개하는 박물관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9:30~17:00</a:t>
            </a:r>
          </a:p>
          <a:p>
            <a:pPr algn="ctr"/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*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매주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화요일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휴무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6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오사카 성에서 도보 15분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917972" y="2840641"/>
            <a:ext cx="5740432" cy="5740432"/>
          </a:xfrm>
          <a:prstGeom prst="rect">
            <a:avLst/>
          </a:prstGeom>
        </p:spPr>
      </p:pic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5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heckerboard(across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ppt_x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x"/>
                                          </p:val>
                                        </p:tav>
                                        <p:tav tm="100000">
                                          <p:val>
                                            <p:strVal val="#ppt_x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 additive="base">
                                        <p:cTn id="13" dur="500" fill="hold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1+#ppt_h/2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53" presetClass="entr" presetSubtype="16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18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19" dur="500" fill="hold"/>
                                        <p:tgtEl>
                                          <p:spTgt spid="11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0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1" fill="hold">
                      <p:stCondLst>
                        <p:cond delay="indefinite"/>
                      </p:stCondLst>
                      <p:childTnLst>
                        <p:par>
                          <p:cTn id="22" fill="hold">
                            <p:stCondLst>
                              <p:cond delay="0"/>
                            </p:stCondLst>
                            <p:childTnLst>
                              <p:par>
                                <p:cTn id="23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5" fill="hold">
                      <p:stCondLst>
                        <p:cond delay="indefinite"/>
                      </p:stCondLst>
                      <p:childTnLst>
                        <p:par>
                          <p:cTn id="26" fill="hold">
                            <p:stCondLst>
                              <p:cond delay="0"/>
                            </p:stCondLst>
                            <p:childTnLst>
                              <p:par>
                                <p:cTn id="27" presetID="6" presetClass="entr" presetSubtype="16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circle(in)">
                                      <p:cBhvr>
                                        <p:cTn id="29" dur="20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0" fill="hold">
                      <p:stCondLst>
                        <p:cond delay="indefinite"/>
                      </p:stCondLst>
                      <p:childTnLst>
                        <p:par>
                          <p:cTn id="31" fill="hold">
                            <p:stCondLst>
                              <p:cond delay="0"/>
                            </p:stCondLst>
                            <p:childTnLst>
                              <p:par>
                                <p:cTn id="32" presetID="18" presetClass="entr" presetSubtype="12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3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strips(downLeft)">
                                      <p:cBhvr>
                                        <p:cTn id="34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 name="Slide 19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age 0" descr="preencoded.png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0" y="0"/>
            <a:ext cx="17556480" cy="9875520"/>
          </a:xfrm>
          <a:prstGeom prst="rect">
            <a:avLst/>
          </a:prstGeom>
        </p:spPr>
      </p:pic>
      <p:sp>
        <p:nvSpPr>
          <p:cNvPr id="3" name="Text 0"/>
          <p:cNvSpPr/>
          <p:nvPr/>
        </p:nvSpPr>
        <p:spPr>
          <a:xfrm>
            <a:off x="3341846" y="1193006"/>
            <a:ext cx="10856928" cy="603504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4752" b="1" kern="0" spc="71" dirty="0">
                <a:solidFill>
                  <a:srgbClr val="111111"/>
                </a:solidFill>
                <a:latin typeface="BM DoHyeon OTF" panose="020B0600000101010101" pitchFamily="34" charset="-127"/>
                <a:ea typeface="BM DoHyeon OTF" panose="020B0600000101010101" pitchFamily="34" charset="-127"/>
                <a:cs typeface="KBO-Dia-Gothic-B" pitchFamily="34" charset="-120"/>
              </a:rPr>
              <a:t>유니버셜 스튜디오 재팬</a:t>
            </a:r>
            <a:endParaRPr lang="en-US" sz="4752" dirty="0">
              <a:latin typeface="BM DoHyeon OTF" panose="020B0600000101010101" pitchFamily="34" charset="-127"/>
              <a:ea typeface="BM DoHyeon OTF" panose="020B0600000101010101" pitchFamily="34" charset="-127"/>
            </a:endParaRPr>
          </a:p>
        </p:txBody>
      </p:sp>
      <p:sp>
        <p:nvSpPr>
          <p:cNvPr id="4" name="Text 1"/>
          <p:cNvSpPr/>
          <p:nvPr/>
        </p:nvSpPr>
        <p:spPr>
          <a:xfrm>
            <a:off x="2717197" y="2041255"/>
            <a:ext cx="12149233" cy="577787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kern="0" spc="-72" dirty="0">
                <a:solidFill>
                  <a:srgbClr val="000000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테마파크로 할리우드 영화와 관련된 다양한 어트랙션을 즐길 수 있는 장소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5" name="Text 2"/>
          <p:cNvSpPr/>
          <p:nvPr/>
        </p:nvSpPr>
        <p:spPr>
          <a:xfrm>
            <a:off x="14415945" y="8875824"/>
            <a:ext cx="2758773" cy="210312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1656" b="1" dirty="0">
                <a:solidFill>
                  <a:srgbClr val="222222"/>
                </a:solidFill>
                <a:latin typeface="Poppins-Light" pitchFamily="34" charset="0"/>
                <a:ea typeface="Poppins-Light" pitchFamily="34" charset="-122"/>
                <a:cs typeface="Poppins-Light" pitchFamily="34" charset="-120"/>
              </a:rPr>
              <a:t>일본 관광</a:t>
            </a:r>
            <a:endParaRPr lang="en-US" sz="1656" dirty="0"/>
          </a:p>
        </p:txBody>
      </p:sp>
      <p:pic>
        <p:nvPicPr>
          <p:cNvPr id="6" name="Image 1" descr="preencoded.png"/>
          <p:cNvPicPr>
            <a:picLocks noChangeAspect="1"/>
          </p:cNvPicPr>
          <p:nvPr/>
        </p:nvPicPr>
        <p:blipFill>
          <a:blip r:embed="rId4"/>
          <a:stretch>
            <a:fillRect/>
          </a:stretch>
        </p:blipFill>
        <p:spPr>
          <a:xfrm>
            <a:off x="917972" y="8975550"/>
            <a:ext cx="13594271" cy="27432"/>
          </a:xfrm>
          <a:prstGeom prst="rect">
            <a:avLst/>
          </a:prstGeom>
        </p:spPr>
      </p:pic>
      <p:sp>
        <p:nvSpPr>
          <p:cNvPr id="7" name="Text 3"/>
          <p:cNvSpPr/>
          <p:nvPr/>
        </p:nvSpPr>
        <p:spPr>
          <a:xfrm>
            <a:off x="8194881" y="6942296"/>
            <a:ext cx="8144589" cy="109728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해리포터, 슈퍼 닌텐도 월드, 미니언즈 등 다양한 어트랙션을 즐길 수 있는 장소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8" name="Text 4"/>
          <p:cNvSpPr/>
          <p:nvPr/>
        </p:nvSpPr>
        <p:spPr>
          <a:xfrm>
            <a:off x="8194881" y="330827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8:30~21:30</a:t>
            </a:r>
          </a:p>
          <a:p>
            <a:pPr algn="ctr"/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*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매주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오픈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시간이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달라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사전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확인</a:t>
            </a:r>
            <a:r>
              <a:rPr lang="en-US" altLang="ko-Kore-KR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 </a:t>
            </a:r>
            <a:r>
              <a:rPr lang="en-US" altLang="ko-Kore-KR" sz="2880" dirty="0" err="1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필수</a:t>
            </a:r>
            <a:endParaRPr lang="en-US" altLang="ko-Kore-KR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9" name="Text 5"/>
          <p:cNvSpPr/>
          <p:nvPr/>
        </p:nvSpPr>
        <p:spPr>
          <a:xfrm>
            <a:off x="8194881" y="3856911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sp>
        <p:nvSpPr>
          <p:cNvPr id="10" name="Text 6"/>
          <p:cNvSpPr/>
          <p:nvPr/>
        </p:nvSpPr>
        <p:spPr>
          <a:xfrm>
            <a:off x="8194881" y="5083493"/>
            <a:ext cx="8144589" cy="548640"/>
          </a:xfrm>
          <a:prstGeom prst="rect">
            <a:avLst/>
          </a:prstGeom>
          <a:noFill/>
          <a:ln/>
        </p:spPr>
        <p:txBody>
          <a:bodyPr wrap="square" lIns="0" tIns="0" rIns="0" bIns="0" rtlCol="0" anchor="ctr"/>
          <a:lstStyle/>
          <a:p>
            <a:pPr marL="0" indent="0" algn="ctr">
              <a:buNone/>
            </a:pPr>
            <a:r>
              <a:rPr lang="en-US" sz="2880" dirty="0">
                <a:solidFill>
                  <a:srgbClr val="1E1E1E"/>
                </a:solidFill>
                <a:latin typeface="BM HANNA Pro OTF" panose="020B0600000101010101" pitchFamily="34" charset="-127"/>
                <a:ea typeface="BM HANNA Pro OTF" panose="020B0600000101010101" pitchFamily="34" charset="-127"/>
                <a:cs typeface="NEXONLv2GothicR" pitchFamily="34" charset="-120"/>
              </a:rPr>
              <a:t>유메사키선 유니버셜시티역 하차 후 도보 10분</a:t>
            </a:r>
            <a:endParaRPr lang="en-US" sz="2880" dirty="0">
              <a:latin typeface="BM HANNA Pro OTF" panose="020B0600000101010101" pitchFamily="34" charset="-127"/>
              <a:ea typeface="BM HANNA Pro OTF" panose="020B0600000101010101" pitchFamily="34" charset="-127"/>
            </a:endParaRPr>
          </a:p>
        </p:txBody>
      </p:sp>
      <p:pic>
        <p:nvPicPr>
          <p:cNvPr id="11" name="Image 2" descr="preencoded.png"/>
          <p:cNvPicPr>
            <a:picLocks noChangeAspect="1"/>
          </p:cNvPicPr>
          <p:nvPr/>
        </p:nvPicPr>
        <p:blipFill>
          <a:blip r:embed="rId5"/>
          <a:stretch>
            <a:fillRect/>
          </a:stretch>
        </p:blipFill>
        <p:spPr>
          <a:xfrm>
            <a:off x="1510046" y="2933081"/>
            <a:ext cx="3571018" cy="4757880"/>
          </a:xfrm>
          <a:prstGeom prst="rect">
            <a:avLst/>
          </a:prstGeom>
        </p:spPr>
      </p:pic>
      <p:pic>
        <p:nvPicPr>
          <p:cNvPr id="12" name="Image 3" descr="preencoded.png"/>
          <p:cNvPicPr>
            <a:picLocks noChangeAspect="1"/>
          </p:cNvPicPr>
          <p:nvPr/>
        </p:nvPicPr>
        <p:blipFill>
          <a:blip r:embed="rId6"/>
          <a:stretch>
            <a:fillRect/>
          </a:stretch>
        </p:blipFill>
        <p:spPr>
          <a:xfrm>
            <a:off x="4570143" y="4062508"/>
            <a:ext cx="3331131" cy="4438269"/>
          </a:xfrm>
          <a:prstGeom prst="rect">
            <a:avLst/>
          </a:prstGeom>
        </p:spPr>
      </p:pic>
      <p:pic>
        <p:nvPicPr>
          <p:cNvPr id="13" name="Image 4" descr="preencoded.png"/>
          <p:cNvPicPr>
            <a:picLocks noChangeAspect="1"/>
          </p:cNvPicPr>
          <p:nvPr/>
        </p:nvPicPr>
        <p:blipFill>
          <a:blip r:embed="rId7"/>
          <a:stretch>
            <a:fillRect/>
          </a:stretch>
        </p:blipFill>
        <p:spPr>
          <a:xfrm>
            <a:off x="0" y="9326880"/>
            <a:ext cx="17556480" cy="5486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4" presetClass="entr" presetSubtype="1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randombar(horizontal)">
                                      <p:cBhvr>
                                        <p:cTn id="7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12" presetClass="entr" presetSubtype="4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1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 additive="base">
                                        <p:cTn id="12" dur="500"/>
                                        <p:tgtEl>
                                          <p:spTgt spid="4"/>
                                        </p:tgtEl>
                                        <p:attrNameLst>
                                          <p:attrName>ppt_y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strVal val="#ppt_y+#ppt_h*1.125000"/>
                                          </p:val>
                                        </p:tav>
                                        <p:tav tm="100000">
                                          <p:val>
                                            <p:strVal val="#ppt_y"/>
                                          </p:val>
                                        </p:tav>
                                      </p:tavLst>
                                    </p:anim>
                                    <p:animEffect transition="in" filter="wipe(up)">
                                      <p:cBhvr>
                                        <p:cTn id="13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4" fill="hold">
                      <p:stCondLst>
                        <p:cond delay="indefinite"/>
                      </p:stCondLst>
                      <p:childTnLst>
                        <p:par>
                          <p:cTn id="15" fill="hold">
                            <p:stCondLst>
                              <p:cond delay="0"/>
                            </p:stCondLst>
                            <p:childTnLst>
                              <p:par>
                                <p:cTn id="16" presetID="10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18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31" presetClass="entr" presetSubtype="0" fill="hold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 calcmode="lin" valueType="num">
                                      <p:cBhvr>
                                        <p:cTn id="23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ppt_w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w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4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ppt_h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0"/>
                                          </p:val>
                                        </p:tav>
                                        <p:tav tm="100000">
                                          <p:val>
                                            <p:strVal val="#ppt_h"/>
                                          </p:val>
                                        </p:tav>
                                      </p:tavLst>
                                    </p:anim>
                                    <p:anim calcmode="lin" valueType="num">
                                      <p:cBhvr>
                                        <p:cTn id="25" dur="1000" fill="hold"/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style.rotation</p:attrName>
                                        </p:attrNameLst>
                                      </p:cBhvr>
                                      <p:tavLst>
                                        <p:tav tm="0">
                                          <p:val>
                                            <p:fltVal val="90"/>
                                          </p:val>
                                        </p:tav>
                                        <p:tav tm="100000">
                                          <p:val>
                                            <p:fltVal val="0"/>
                                          </p:val>
                                        </p:tav>
                                      </p:tavLst>
                                    </p:anim>
                                    <p:animEffect transition="in" filter="fade">
                                      <p:cBhvr>
                                        <p:cTn id="26" dur="10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9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dissolve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2" fill="hold">
                      <p:stCondLst>
                        <p:cond delay="indefinite"/>
                      </p:stCondLst>
                      <p:childTnLst>
                        <p:par>
                          <p:cTn id="33" fill="hold">
                            <p:stCondLst>
                              <p:cond delay="0"/>
                            </p:stCondLst>
                            <p:childTnLst>
                              <p:par>
                                <p:cTn id="34" presetID="1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5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6" fill="hold">
                      <p:stCondLst>
                        <p:cond delay="indefinite"/>
                      </p:stCondLst>
                      <p:childTnLst>
                        <p:par>
                          <p:cTn id="37" fill="hold">
                            <p:stCondLst>
                              <p:cond delay="0"/>
                            </p:stCondLst>
                            <p:childTnLst>
                              <p:par>
                                <p:cTn id="38" presetID="10" presetClass="entr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9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visible"/>
                                      </p:to>
                                    </p:set>
                                    <p:animEffect transition="in" filter="fade">
                                      <p:cBhvr>
                                        <p:cTn id="40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animBg="1"/>
      <p:bldP spid="4" grpId="0" animBg="1"/>
      <p:bldP spid="7" grpId="0" animBg="1"/>
      <p:bldP spid="8" grpId="0" animBg="1"/>
      <p:bldP spid="10" grpId="0" animBg="1"/>
    </p:bldLst>
  </p:timing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테마">
  <a:themeElements>
    <a:clrScheme name="Office">
      <a:dk1>
        <a:sysClr val="windowText" lastClr="000000"/>
      </a:dk1>
      <a:lt1>
        <a:sysClr val="window" lastClr="FFFFFF"/>
      </a:lt1>
      <a:dk2>
        <a:srgbClr val="0E2841"/>
      </a:dk2>
      <a:lt2>
        <a:srgbClr val="E8E8E8"/>
      </a:lt2>
      <a:accent1>
        <a:srgbClr val="156082"/>
      </a:accent1>
      <a:accent2>
        <a:srgbClr val="E97132"/>
      </a:accent2>
      <a:accent3>
        <a:srgbClr val="196B24"/>
      </a:accent3>
      <a:accent4>
        <a:srgbClr val="0F9ED5"/>
      </a:accent4>
      <a:accent5>
        <a:srgbClr val="A02B93"/>
      </a:accent5>
      <a:accent6>
        <a:srgbClr val="4EA72E"/>
      </a:accent6>
      <a:hlink>
        <a:srgbClr val="467886"/>
      </a:hlink>
      <a:folHlink>
        <a:srgbClr val="96607D"/>
      </a:folHlink>
    </a:clrScheme>
    <a:fontScheme name="Office">
      <a:majorFont>
        <a:latin typeface="Aptos Display" panose="0211000402020202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Aptos" panose="0211000402020202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  <a:ln w="2540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  <a:extLst>
    <a:ext uri="{05A4C25C-085E-4340-85A3-A5531E510DB2}">
      <thm15:themeFamily xmlns:thm15="http://schemas.microsoft.com/office/thememl/2012/main" name="Office Theme" id="{2E142A2C-CD16-42D6-873A-C26D2A0506FA}" vid="{1BDDFF52-6CD6-40A5-AB3C-68EB2F1E4D0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251</TotalTime>
  <Words>265</Words>
  <Application>Microsoft Office PowerPoint</Application>
  <PresentationFormat>사용자 지정</PresentationFormat>
  <Paragraphs>62</Paragraphs>
  <Slides>10</Slides>
  <Notes>10</Notes>
  <HiddenSlides>0</HiddenSlides>
  <MMClips>0</MMClips>
  <ScaleCrop>false</ScaleCrop>
  <HeadingPairs>
    <vt:vector size="6" baseType="variant">
      <vt:variant>
        <vt:lpstr>사용한 글꼴</vt:lpstr>
      </vt:variant>
      <vt:variant>
        <vt:i4>10</vt:i4>
      </vt:variant>
      <vt:variant>
        <vt:lpstr>테마</vt:lpstr>
      </vt:variant>
      <vt:variant>
        <vt:i4>1</vt:i4>
      </vt:variant>
      <vt:variant>
        <vt:lpstr>슬라이드 제목</vt:lpstr>
      </vt:variant>
      <vt:variant>
        <vt:i4>10</vt:i4>
      </vt:variant>
    </vt:vector>
  </HeadingPairs>
  <TitlesOfParts>
    <vt:vector size="21" baseType="lpstr">
      <vt:lpstr>Aptos</vt:lpstr>
      <vt:lpstr>BM DoHyeon OTF</vt:lpstr>
      <vt:lpstr>BM HANNA Pro OTF</vt:lpstr>
      <vt:lpstr>KBO-Dia-Gothic-B</vt:lpstr>
      <vt:lpstr>NEXONLv2GothicR</vt:lpstr>
      <vt:lpstr>Poppins-Bold</vt:lpstr>
      <vt:lpstr>Poppins-Light</vt:lpstr>
      <vt:lpstr>YukjundabangR</vt:lpstr>
      <vt:lpstr>Arial</vt:lpstr>
      <vt:lpstr>Calibri</vt:lpstr>
      <vt:lpstr>Office Theme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  <vt:lpstr>PowerPoint 프레젠테이션</vt:lpstr>
    </vt:vector>
  </TitlesOfParts>
  <Company>mangoboard.net</Company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제목을 입력하세요</dc:title>
  <dc:subject>Presentation</dc:subject>
  <dc:creator>mangoboard.net_38689978</dc:creator>
  <cp:lastModifiedBy>Master</cp:lastModifiedBy>
  <cp:revision>11</cp:revision>
  <dcterms:created xsi:type="dcterms:W3CDTF">2024-05-31T09:24:11Z</dcterms:created>
  <dcterms:modified xsi:type="dcterms:W3CDTF">2024-06-01T07:24:22Z</dcterms:modified>
</cp:coreProperties>
</file>