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F28DB-5CB3-4C14-845A-7E117DE8820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825E8-430D-41E0-804D-D77EEAD4ABB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D3B72-B81E-41E6-9D87-CC47743E354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7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FA60F-8D83-4AB2-A4FF-67687ED0435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0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69B8-4AFE-4FFA-B127-5644C48D5DB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D9A64-67C9-4FD1-B75F-7E0FE5E84A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5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47B10-D6E6-4027-A773-60054EE9087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3D13F-BB7D-4C89-BFDF-58967FC4CA9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FF47-5533-488D-9EE5-01425506DB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EDD5C-AEEB-4BEF-8662-A87A1E4859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9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B630-C2A7-421F-94AB-50F29ED3E0F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6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44237-8F74-42EA-99FC-A83EBB445E9A}" type="slidenum">
              <a:rPr kumimoji="1"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그룹 22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15397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15401" name="그림 29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2" name="TextBox 30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57158" y="214290"/>
              <a:ext cx="1765227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2-3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시각환경분석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5400" name="직사각형 28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774826" y="1003300"/>
            <a:ext cx="889317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맑은 고딕"/>
                <a:ea typeface="(한)타자체" panose="02030600000101010101" pitchFamily="18" charset="-127"/>
              </a:rPr>
              <a:t>■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의의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미학 질서를 인간환경 창조에 구현시키기 위해 이용자의 시각적 반응의 관계성을 파악하는 것이다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연구대상으로서의 경관유형 범위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산림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하천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해변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습지 등 양호한 자연경관과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 문화재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역사적 경승지 등의 역사문화경관과 인공경관 및 순치경관을 포함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시각환경 분석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환경의 시각적 특성분석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시각요소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전망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급경사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랜드마크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경관단위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숲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호수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농경지 등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관한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것으로서 시각적 요소의 파악 및 이의 객관적인 기술이 주가 된다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환경에 대한 이용자들의 반응분석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이용자의 선호도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식별성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연속적 체험 등에 관한 것으로서 이용자들의 주관적 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느낌을 객관적으로 정리하는데 초점이 모아진다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종합하여 문제점을 발견한다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3215680" y="4221088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>
                <a:solidFill>
                  <a:srgbClr val="FFFFFF"/>
                </a:solidFill>
              </a:rPr>
              <a:t>물리적환경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7248128" y="4221088"/>
            <a:ext cx="172819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dirty="0">
                <a:solidFill>
                  <a:srgbClr val="FFFFFF"/>
                </a:solidFill>
              </a:rPr>
              <a:t>이용자반응</a:t>
            </a:r>
            <a:endParaRPr kumimoji="1"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3359696" y="4653136"/>
            <a:ext cx="194421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dirty="0">
                <a:solidFill>
                  <a:srgbClr val="000000"/>
                </a:solidFill>
              </a:rPr>
              <a:t>시각요소 경관단위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7392144" y="4653136"/>
            <a:ext cx="194421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dirty="0">
                <a:solidFill>
                  <a:srgbClr val="000000"/>
                </a:solidFill>
              </a:rPr>
              <a:t>시각요소 경관단위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5447928" y="4293096"/>
            <a:ext cx="129614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dirty="0">
                <a:solidFill>
                  <a:srgbClr val="000000"/>
                </a:solidFill>
              </a:rPr>
              <a:t>상호관련성 연구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15379" name="直線矢印コネクタ 14"/>
          <p:cNvCxnSpPr>
            <a:cxnSpLocks noChangeShapeType="1"/>
          </p:cNvCxnSpPr>
          <p:nvPr/>
        </p:nvCxnSpPr>
        <p:spPr bwMode="auto">
          <a:xfrm>
            <a:off x="6816726" y="4581525"/>
            <a:ext cx="3587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直線矢印コネクタ 20"/>
          <p:cNvCxnSpPr>
            <a:cxnSpLocks noChangeShapeType="1"/>
          </p:cNvCxnSpPr>
          <p:nvPr/>
        </p:nvCxnSpPr>
        <p:spPr bwMode="auto">
          <a:xfrm flipH="1">
            <a:off x="5016501" y="4581525"/>
            <a:ext cx="3587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直線矢印コネクタ 22"/>
          <p:cNvCxnSpPr>
            <a:cxnSpLocks noChangeShapeType="1"/>
          </p:cNvCxnSpPr>
          <p:nvPr/>
        </p:nvCxnSpPr>
        <p:spPr bwMode="auto">
          <a:xfrm>
            <a:off x="4079875" y="5084763"/>
            <a:ext cx="0" cy="144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直線矢印コネクタ 23"/>
          <p:cNvCxnSpPr>
            <a:cxnSpLocks noChangeShapeType="1"/>
          </p:cNvCxnSpPr>
          <p:nvPr/>
        </p:nvCxnSpPr>
        <p:spPr bwMode="auto">
          <a:xfrm>
            <a:off x="8256588" y="5084763"/>
            <a:ext cx="0" cy="144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角丸四角形 24"/>
          <p:cNvSpPr/>
          <p:nvPr/>
        </p:nvSpPr>
        <p:spPr bwMode="auto">
          <a:xfrm>
            <a:off x="3431704" y="5301208"/>
            <a:ext cx="5400600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dirty="0">
                <a:solidFill>
                  <a:srgbClr val="000000"/>
                </a:solidFill>
              </a:rPr>
              <a:t>문제의 제기</a:t>
            </a:r>
            <a:r>
              <a:rPr kumimoji="1" lang="en-US" altLang="ko-KR" sz="1600" dirty="0">
                <a:solidFill>
                  <a:srgbClr val="000000"/>
                </a:solidFill>
              </a:rPr>
              <a:t>(</a:t>
            </a:r>
            <a:r>
              <a:rPr kumimoji="1" lang="ko-KR" altLang="en-US" sz="1600" dirty="0">
                <a:solidFill>
                  <a:srgbClr val="000000"/>
                </a:solidFill>
              </a:rPr>
              <a:t>공간적 흥미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err="1">
                <a:solidFill>
                  <a:srgbClr val="000000"/>
                </a:solidFill>
              </a:rPr>
              <a:t>식별성</a:t>
            </a:r>
            <a:r>
              <a:rPr kumimoji="1" lang="ko-KR" altLang="en-US" sz="1600" dirty="0">
                <a:solidFill>
                  <a:srgbClr val="000000"/>
                </a:solidFill>
              </a:rPr>
              <a:t> 등</a:t>
            </a:r>
            <a:r>
              <a:rPr kumimoji="1" lang="en-US" altLang="ko-KR" sz="1600" dirty="0">
                <a:solidFill>
                  <a:srgbClr val="000000"/>
                </a:solidFill>
              </a:rPr>
              <a:t>)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15386" name="直線矢印コネクタ 26"/>
          <p:cNvCxnSpPr>
            <a:cxnSpLocks noChangeShapeType="1"/>
          </p:cNvCxnSpPr>
          <p:nvPr/>
        </p:nvCxnSpPr>
        <p:spPr bwMode="auto">
          <a:xfrm>
            <a:off x="6096000" y="5732464"/>
            <a:ext cx="0" cy="288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角丸四角形 27"/>
          <p:cNvSpPr/>
          <p:nvPr/>
        </p:nvSpPr>
        <p:spPr bwMode="auto">
          <a:xfrm>
            <a:off x="3431704" y="6093296"/>
            <a:ext cx="5400600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dirty="0">
                <a:solidFill>
                  <a:srgbClr val="000000"/>
                </a:solidFill>
              </a:rPr>
              <a:t>해결안 모색</a:t>
            </a:r>
            <a:r>
              <a:rPr kumimoji="1" lang="en-US" altLang="ko-KR" sz="1600" dirty="0">
                <a:solidFill>
                  <a:srgbClr val="000000"/>
                </a:solidFill>
              </a:rPr>
              <a:t>(</a:t>
            </a:r>
            <a:r>
              <a:rPr kumimoji="1" lang="ko-KR" altLang="en-US" sz="1600" dirty="0">
                <a:solidFill>
                  <a:srgbClr val="000000"/>
                </a:solidFill>
              </a:rPr>
              <a:t>쾌적한 시각적 환경조성</a:t>
            </a:r>
            <a:r>
              <a:rPr kumimoji="1" lang="en-US" altLang="ko-KR" sz="1600" dirty="0">
                <a:solidFill>
                  <a:srgbClr val="000000"/>
                </a:solidFill>
              </a:rPr>
              <a:t>)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15390" name="直線コネクタ 31"/>
          <p:cNvCxnSpPr>
            <a:cxnSpLocks noChangeShapeType="1"/>
          </p:cNvCxnSpPr>
          <p:nvPr/>
        </p:nvCxnSpPr>
        <p:spPr bwMode="auto">
          <a:xfrm>
            <a:off x="6096000" y="6453188"/>
            <a:ext cx="0" cy="26035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直線コネクタ 33"/>
          <p:cNvCxnSpPr>
            <a:cxnSpLocks noChangeShapeType="1"/>
          </p:cNvCxnSpPr>
          <p:nvPr/>
        </p:nvCxnSpPr>
        <p:spPr bwMode="auto">
          <a:xfrm>
            <a:off x="6096000" y="6724650"/>
            <a:ext cx="36004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直線コネクタ 37"/>
          <p:cNvCxnSpPr>
            <a:cxnSpLocks noChangeShapeType="1"/>
          </p:cNvCxnSpPr>
          <p:nvPr/>
        </p:nvCxnSpPr>
        <p:spPr bwMode="auto">
          <a:xfrm flipV="1">
            <a:off x="9696450" y="4581525"/>
            <a:ext cx="0" cy="2160588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直線矢印コネクタ 39"/>
          <p:cNvCxnSpPr>
            <a:cxnSpLocks noChangeShapeType="1"/>
          </p:cNvCxnSpPr>
          <p:nvPr/>
        </p:nvCxnSpPr>
        <p:spPr bwMode="auto">
          <a:xfrm flipH="1">
            <a:off x="9048750" y="4581525"/>
            <a:ext cx="6477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テキスト ボックス 40"/>
          <p:cNvSpPr txBox="1"/>
          <p:nvPr/>
        </p:nvSpPr>
        <p:spPr>
          <a:xfrm>
            <a:off x="8812354" y="6381750"/>
            <a:ext cx="5950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b="1" dirty="0">
                <a:solidFill>
                  <a:srgbClr val="000000"/>
                </a:solidFill>
              </a:rPr>
              <a:t>검토</a:t>
            </a:r>
            <a:endParaRPr kumimoji="1"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151314" y="6550025"/>
            <a:ext cx="21868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solidFill>
                  <a:srgbClr val="000000"/>
                </a:solidFill>
              </a:rPr>
              <a:t>&lt;</a:t>
            </a:r>
            <a:r>
              <a:rPr kumimoji="1" lang="ko-KR" altLang="en-US" sz="1600" dirty="0">
                <a:solidFill>
                  <a:srgbClr val="000000"/>
                </a:solidFill>
              </a:rPr>
              <a:t>시각환경 분석과정</a:t>
            </a:r>
            <a:r>
              <a:rPr kumimoji="1" lang="en-US" altLang="ko-KR" sz="1600" dirty="0">
                <a:solidFill>
                  <a:srgbClr val="000000"/>
                </a:solidFill>
              </a:rPr>
              <a:t>&gt;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그룹 13"/>
          <p:cNvGrpSpPr>
            <a:grpSpLocks/>
          </p:cNvGrpSpPr>
          <p:nvPr/>
        </p:nvGrpSpPr>
        <p:grpSpPr bwMode="auto">
          <a:xfrm>
            <a:off x="1242250" y="0"/>
            <a:ext cx="9425750" cy="6858000"/>
            <a:chOff x="-281486" y="0"/>
            <a:chExt cx="9425486" cy="6858000"/>
          </a:xfrm>
        </p:grpSpPr>
        <p:grpSp>
          <p:nvGrpSpPr>
            <p:cNvPr id="24583" name="그룹 14"/>
            <p:cNvGrpSpPr>
              <a:grpSpLocks/>
            </p:cNvGrpSpPr>
            <p:nvPr/>
          </p:nvGrpSpPr>
          <p:grpSpPr bwMode="auto">
            <a:xfrm>
              <a:off x="-281486" y="0"/>
              <a:ext cx="9425486" cy="6858000"/>
              <a:chOff x="-281486" y="0"/>
              <a:chExt cx="9425486" cy="6858000"/>
            </a:xfrm>
          </p:grpSpPr>
          <p:pic>
            <p:nvPicPr>
              <p:cNvPr id="24587" name="그림 18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8" name="TextBox 19"/>
              <p:cNvSpPr txBox="1">
                <a:spLocks noChangeArrowheads="1"/>
              </p:cNvSpPr>
              <p:nvPr/>
            </p:nvSpPr>
            <p:spPr bwMode="auto">
              <a:xfrm>
                <a:off x="-281486" y="5805264"/>
                <a:ext cx="67708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6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158" y="214290"/>
              <a:ext cx="1646559" cy="338554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1. </a:t>
              </a:r>
              <a:r>
                <a:rPr kumimoji="1" lang="ko-KR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시각특성분석</a:t>
              </a:r>
              <a:endParaRPr kumimoji="1" lang="ko-KR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4586" name="직사각형 17"/>
            <p:cNvSpPr>
              <a:spLocks noChangeArrowheads="1"/>
            </p:cNvSpPr>
            <p:nvPr/>
          </p:nvSpPr>
          <p:spPr bwMode="auto">
            <a:xfrm>
              <a:off x="6858016" y="71414"/>
              <a:ext cx="14157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16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9953652" y="214290"/>
            <a:ext cx="506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524000" y="928689"/>
            <a:ext cx="8643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(3)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경관시뮬레이션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사업시행으로 인한 경관변화의 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 비교 분석을 목적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경관변화에 대한 객관성과 사실성에 근거하여 표현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결과는 컬러 이미지 사용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표준렌즈를 사용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적정 해상도 유지 등 평가할 수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있는 수준의 질 확보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581" name="テキスト ボックス 4"/>
          <p:cNvSpPr txBox="1">
            <a:spLocks noChangeArrowheads="1"/>
          </p:cNvSpPr>
          <p:nvPr/>
        </p:nvSpPr>
        <p:spPr bwMode="auto">
          <a:xfrm>
            <a:off x="4475163" y="6000750"/>
            <a:ext cx="3637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경관시뮬레이션 작성과정 사례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582" name="Picture 6" descr="C:\Users\User\Documents\Scanned Documents\이미지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41077" r="12914" b="36028"/>
          <a:stretch>
            <a:fillRect/>
          </a:stretch>
        </p:blipFill>
        <p:spPr bwMode="auto">
          <a:xfrm>
            <a:off x="3167063" y="2786063"/>
            <a:ext cx="58277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4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25608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25612" name="그림 19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3" name="TextBox 20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25611" name="직사각형 18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4" name="テキスト ボックス 4"/>
          <p:cNvSpPr txBox="1">
            <a:spLocks noChangeArrowheads="1"/>
          </p:cNvSpPr>
          <p:nvPr/>
        </p:nvSpPr>
        <p:spPr bwMode="auto">
          <a:xfrm>
            <a:off x="2978150" y="6519863"/>
            <a:ext cx="2760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4.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경관시뮬레이션 사례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sp>
        <p:nvSpPr>
          <p:cNvPr id="25605" name="テキスト ボックス 5"/>
          <p:cNvSpPr txBox="1">
            <a:spLocks noChangeArrowheads="1"/>
          </p:cNvSpPr>
          <p:nvPr/>
        </p:nvSpPr>
        <p:spPr bwMode="auto">
          <a:xfrm>
            <a:off x="7310438" y="6519863"/>
            <a:ext cx="3924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5.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성산근린공원 경관조사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분석 사례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pic>
        <p:nvPicPr>
          <p:cNvPr id="25606" name="Picture 6" descr="C:\Users\User\Documents\Scanned Documents\이미지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7825" r="24957" b="37631"/>
          <a:stretch>
            <a:fillRect/>
          </a:stretch>
        </p:blipFill>
        <p:spPr bwMode="auto">
          <a:xfrm>
            <a:off x="1524001" y="857250"/>
            <a:ext cx="472281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:\Users\User\Documents\Scanned Documents\이미지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1548" r="10133" b="15826"/>
          <a:stretch>
            <a:fillRect/>
          </a:stretch>
        </p:blipFill>
        <p:spPr bwMode="auto">
          <a:xfrm>
            <a:off x="6275388" y="571500"/>
            <a:ext cx="4392612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그룹 11"/>
          <p:cNvGrpSpPr>
            <a:grpSpLocks/>
          </p:cNvGrpSpPr>
          <p:nvPr/>
        </p:nvGrpSpPr>
        <p:grpSpPr bwMode="auto">
          <a:xfrm>
            <a:off x="1242250" y="0"/>
            <a:ext cx="9425750" cy="6858000"/>
            <a:chOff x="-281486" y="0"/>
            <a:chExt cx="9425486" cy="6858000"/>
          </a:xfrm>
        </p:grpSpPr>
        <p:grpSp>
          <p:nvGrpSpPr>
            <p:cNvPr id="26629" name="그룹 14"/>
            <p:cNvGrpSpPr>
              <a:grpSpLocks/>
            </p:cNvGrpSpPr>
            <p:nvPr/>
          </p:nvGrpSpPr>
          <p:grpSpPr bwMode="auto">
            <a:xfrm>
              <a:off x="-281486" y="0"/>
              <a:ext cx="9425486" cy="6858000"/>
              <a:chOff x="-281486" y="0"/>
              <a:chExt cx="9425486" cy="6858000"/>
            </a:xfrm>
          </p:grpSpPr>
          <p:pic>
            <p:nvPicPr>
              <p:cNvPr id="26633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4" name="TextBox 17"/>
              <p:cNvSpPr txBox="1">
                <a:spLocks noChangeArrowheads="1"/>
              </p:cNvSpPr>
              <p:nvPr/>
            </p:nvSpPr>
            <p:spPr bwMode="auto">
              <a:xfrm>
                <a:off x="-281486" y="5805264"/>
                <a:ext cx="67708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6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996003" cy="338554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2. </a:t>
              </a:r>
              <a:r>
                <a:rPr kumimoji="1" lang="ko-KR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이용자 반응 분석</a:t>
              </a:r>
              <a:endParaRPr kumimoji="1" lang="ko-KR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6632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4157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16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738314" y="671513"/>
            <a:ext cx="892968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 반응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1)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선호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(1)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선호의 의의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환경에 대한 개인의 혹은 일정 집단의 호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)-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불호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不好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(2)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선호를 결정짓는 변수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①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변수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식생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 등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자연경관에서 식생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지형의 다양성이 증가하면 시각적 선호도도 증가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②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추상적 변수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매개적 변수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환경이 개인에게 지각되는 과정에서 물리적 구성이 추상적 특성의 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일정수준을 갖게 되고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추상적 특성의 정도가 개인의 시각적 선호를 결정지음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조화성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새로움 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복잡성과 시각적 선호 사이에는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“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 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관계성을 보여줌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③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상징적 변수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매개적 변수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환경은 개인에게 일정한 상징적 의미로 지각되며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이러한 상징적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의미가 결과적으로 시각적 선호에 영향을 미침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 경관이라 할지라도 그 경관이 보다 자연에 가까운 의미를 내포할 때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선호도가 높다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④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개인적 변수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▪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개인의 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연령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학력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성격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순간적인 심리상태 등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선호는 개인마다 차이가 있음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어렵고 중요한 변수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850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그룹 11"/>
          <p:cNvGrpSpPr>
            <a:grpSpLocks/>
          </p:cNvGrpSpPr>
          <p:nvPr/>
        </p:nvGrpSpPr>
        <p:grpSpPr bwMode="auto">
          <a:xfrm>
            <a:off x="1180694" y="0"/>
            <a:ext cx="9487306" cy="6858000"/>
            <a:chOff x="-343041" y="0"/>
            <a:chExt cx="9487041" cy="6858000"/>
          </a:xfrm>
        </p:grpSpPr>
        <p:grpSp>
          <p:nvGrpSpPr>
            <p:cNvPr id="27653" name="그룹 14"/>
            <p:cNvGrpSpPr>
              <a:grpSpLocks/>
            </p:cNvGrpSpPr>
            <p:nvPr/>
          </p:nvGrpSpPr>
          <p:grpSpPr bwMode="auto">
            <a:xfrm>
              <a:off x="-343041" y="0"/>
              <a:ext cx="9487041" cy="6858000"/>
              <a:chOff x="-343041" y="0"/>
              <a:chExt cx="9487041" cy="6858000"/>
            </a:xfrm>
          </p:grpSpPr>
          <p:pic>
            <p:nvPicPr>
              <p:cNvPr id="27657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8" name="TextBox 17"/>
              <p:cNvSpPr txBox="1">
                <a:spLocks noChangeArrowheads="1"/>
              </p:cNvSpPr>
              <p:nvPr/>
            </p:nvSpPr>
            <p:spPr bwMode="auto">
              <a:xfrm>
                <a:off x="-343041" y="5805264"/>
                <a:ext cx="738643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2223624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2.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이용자 반응 분석</a:t>
              </a:r>
              <a:endParaRPr kumimoji="1" lang="ko-KR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7656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569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dirty="0">
              <a:solidFill>
                <a:srgbClr val="000000"/>
              </a:solidFill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809750" y="1012826"/>
            <a:ext cx="88582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(3)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선호의 측정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①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행태측정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외부로 나타난 인간행위를 중심으로 측정하는 것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▪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대상물에 머무르는 시간을 측정함으로써 이용자의 관찰시간을 재는 것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▪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전시된 두 개의 대상물 중 이용자의 선택을 관찰하는 것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②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정신생리측정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상태에 따라 나타나는 피부전기반사 또는 뇌파 등 생리적 현상 측정을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통해 선호도를 측정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③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구두측정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관찰자의 직접적인 구두 표현을 토대로 측정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6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그룹 11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28679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28683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Box 17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2223624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2.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이용자 반응 분석</a:t>
              </a:r>
              <a:endParaRPr kumimoji="1" lang="ko-KR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8682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20312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24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3" y="214290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dirty="0">
              <a:solidFill>
                <a:srgbClr val="000000"/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881189" y="630238"/>
            <a:ext cx="78581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식별성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(1)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식별성의 의의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사람들은 일정 공간 내에서 자신의 위치를 파악하려는 본능을 가지고 있어  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자신의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위치가 명료할 때 안도감을 느끼지만 자신의 위치가 불명료할 때 불안함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따라서 사람들이 공간 내에서 자신의 위치를 쉽게 파악 할 수 있도록 강한 인상을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주는 지형지물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 랜드마크를 조성하는 것이 바람직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(2)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린치의 도시 이미지 분석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▪ “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이미지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인간환경의 전체적인 패턴 이해 및 식별성을 높이는 데 관계된 개념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▪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케빈 린치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(Lynch,1979)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도시의 이미지를 구축하는 다양한 요소들의 연구에서 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도시의 물리적 형태에 대한 이미지를 통로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테두리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지구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결절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지형지물로 구분</a:t>
            </a:r>
          </a:p>
        </p:txBody>
      </p:sp>
      <p:pic>
        <p:nvPicPr>
          <p:cNvPr id="28677" name="Picture 6" descr="C:\Users\User\Documents\Scanned Documents\이미지 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24915" r="15692" b="45456"/>
          <a:stretch>
            <a:fillRect/>
          </a:stretch>
        </p:blipFill>
        <p:spPr bwMode="auto">
          <a:xfrm>
            <a:off x="2452688" y="3689350"/>
            <a:ext cx="43926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テキスト ボックス 4"/>
          <p:cNvSpPr txBox="1">
            <a:spLocks noChangeArrowheads="1"/>
          </p:cNvSpPr>
          <p:nvPr/>
        </p:nvSpPr>
        <p:spPr bwMode="auto">
          <a:xfrm>
            <a:off x="6810376" y="6550025"/>
            <a:ext cx="3843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k.Lynch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도시 이미지의 기호화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0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그룹 13"/>
          <p:cNvGrpSpPr>
            <a:grpSpLocks/>
          </p:cNvGrpSpPr>
          <p:nvPr/>
        </p:nvGrpSpPr>
        <p:grpSpPr bwMode="auto">
          <a:xfrm>
            <a:off x="1242250" y="0"/>
            <a:ext cx="9425750" cy="6858000"/>
            <a:chOff x="-281486" y="0"/>
            <a:chExt cx="9425486" cy="6858000"/>
          </a:xfrm>
        </p:grpSpPr>
        <p:grpSp>
          <p:nvGrpSpPr>
            <p:cNvPr id="29701" name="그룹 14"/>
            <p:cNvGrpSpPr>
              <a:grpSpLocks/>
            </p:cNvGrpSpPr>
            <p:nvPr/>
          </p:nvGrpSpPr>
          <p:grpSpPr bwMode="auto">
            <a:xfrm>
              <a:off x="-281486" y="0"/>
              <a:ext cx="9425486" cy="6858000"/>
              <a:chOff x="-281486" y="0"/>
              <a:chExt cx="9425486" cy="6858000"/>
            </a:xfrm>
          </p:grpSpPr>
          <p:pic>
            <p:nvPicPr>
              <p:cNvPr id="29705" name="그림 18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6" name="TextBox 19"/>
              <p:cNvSpPr txBox="1">
                <a:spLocks noChangeArrowheads="1"/>
              </p:cNvSpPr>
              <p:nvPr/>
            </p:nvSpPr>
            <p:spPr bwMode="auto">
              <a:xfrm>
                <a:off x="-281486" y="5805264"/>
                <a:ext cx="67708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6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158" y="214290"/>
              <a:ext cx="1996003" cy="338554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2. </a:t>
              </a:r>
              <a:r>
                <a:rPr kumimoji="1" lang="ko-KR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이용자 반응 분석</a:t>
              </a:r>
              <a:endParaRPr kumimoji="1" lang="ko-KR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9704" name="직사각형 17"/>
            <p:cNvSpPr>
              <a:spLocks noChangeArrowheads="1"/>
            </p:cNvSpPr>
            <p:nvPr/>
          </p:nvSpPr>
          <p:spPr bwMode="auto">
            <a:xfrm>
              <a:off x="6858016" y="71414"/>
              <a:ext cx="14157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16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9953652" y="21429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524000" y="949326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①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(path)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관찰자가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이동하는 경로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고속도로 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도시의 지배적인 이미지 요소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②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테두리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(edges)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 개의 다른 지역 간 경계를 나타내는 선형의 도시 이미지 요소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해안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옹벽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우거진 숲 등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수면이나 벽이 도시의 윤곽을 형성하는 경우처럼 막연한 영역을 하나로 묶는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역할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③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(districts)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독자적인 특성이 인식되는 도시의 일정 구획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안과 밖으로 파악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도시는 지구를 구획하는 방법으로 도시를 구성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④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결절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(nodes)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▪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접합과 집중의 성격을 갖는 초점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▪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접합성 결절은 교통조건이 바뀌는 지점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교차점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집합점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▪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집중성 결절은 길모퉁이의 모이는 곳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무엇에 둘러싸인 광장처럼 어떤 용도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물리적인 성격이 응축되어 있는 곳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도시의 핵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통로와 맞물려 있다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활동이 집중되어 있는 통로 혹은 지구가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지구가 교차하는 지점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강한 이미지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⑤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지형지물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(landmarks)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규모의 물리적 요소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점적 요소로 외부에서 바라보는 점으로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 등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요소들보다 돌출되어 원거리에서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보이거나 어느 방향에서도 보임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그룹 11"/>
          <p:cNvGrpSpPr>
            <a:grpSpLocks/>
          </p:cNvGrpSpPr>
          <p:nvPr/>
        </p:nvGrpSpPr>
        <p:grpSpPr bwMode="auto">
          <a:xfrm>
            <a:off x="1242250" y="0"/>
            <a:ext cx="9425750" cy="6858000"/>
            <a:chOff x="-281486" y="0"/>
            <a:chExt cx="9425486" cy="6858000"/>
          </a:xfrm>
        </p:grpSpPr>
        <p:grpSp>
          <p:nvGrpSpPr>
            <p:cNvPr id="30725" name="그룹 14"/>
            <p:cNvGrpSpPr>
              <a:grpSpLocks/>
            </p:cNvGrpSpPr>
            <p:nvPr/>
          </p:nvGrpSpPr>
          <p:grpSpPr bwMode="auto">
            <a:xfrm>
              <a:off x="-281486" y="0"/>
              <a:ext cx="9425486" cy="6858000"/>
              <a:chOff x="-281486" y="0"/>
              <a:chExt cx="9425486" cy="6858000"/>
            </a:xfrm>
          </p:grpSpPr>
          <p:pic>
            <p:nvPicPr>
              <p:cNvPr id="30729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0" name="TextBox 17"/>
              <p:cNvSpPr txBox="1">
                <a:spLocks noChangeArrowheads="1"/>
              </p:cNvSpPr>
              <p:nvPr/>
            </p:nvSpPr>
            <p:spPr bwMode="auto">
              <a:xfrm>
                <a:off x="-281486" y="5805264"/>
                <a:ext cx="67708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6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996003" cy="338554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2. </a:t>
              </a:r>
              <a:r>
                <a:rPr kumimoji="1" lang="ko-KR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이용자 반응 분석</a:t>
              </a:r>
              <a:endParaRPr kumimoji="1" lang="ko-KR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0728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4157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16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4000" y="949326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2.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경관가치 평가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■ Luna B. Leopold(1972)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계량화방법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 객관적 기술을 위하여 경관을 구성하거나 경관효과에 영향을 미치는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인자들을 물리적 인자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생물적 인자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인간흥미인자로 나누고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이들 인자들이 각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조사지점 간에 서로 같지 않은 정도를 계량화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 평가를 위해 각 인자별로 특이도 계산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지수는 각 범주에 속하는 지점 수의 역수로 표현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①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평가항목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대상사업지역 및 주변영향권을 포함하여 사업 중 또는 완료 후에 걸쳐 영향을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끼칠 것으로 예상되는 경관훼손 요인을 선정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평가척도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지표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대상사업의 구조물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공간이 경관에 미치는 영향의 정도로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규모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높이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길이와 폭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스카이라인의 길이 등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심리적 지표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경관을 보고 느끼는 긍정적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부정적 느낌을 지표로 하는 것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조화성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아름다움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등을 적용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평가방법은 계량심리학적 방법으로 정량적 통계처리를 기초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평가대상과 항목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분석방법 외에 평가자의 구성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표본화 방법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결과의 해석과 적용범위 고려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평가결과 적용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▪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부정적인 영향을 파악하고 결과에 따라 부정적 영향을 저감할 수 있는 방안으로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설계의 변경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공정관리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공법 변경의 대안을 제시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0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20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31749" name="그룹 12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grpSp>
            <p:nvGrpSpPr>
              <p:cNvPr id="31751" name="그룹 14"/>
              <p:cNvGrpSpPr>
                <a:grpSpLocks/>
              </p:cNvGrpSpPr>
              <p:nvPr/>
            </p:nvGrpSpPr>
            <p:grpSpPr bwMode="auto">
              <a:xfrm>
                <a:off x="-4496" y="0"/>
                <a:ext cx="9148496" cy="6858000"/>
                <a:chOff x="-4496" y="0"/>
                <a:chExt cx="9148496" cy="6858000"/>
              </a:xfrm>
            </p:grpSpPr>
            <p:pic>
              <p:nvPicPr>
                <p:cNvPr id="31755" name="그림 17" descr="화면 캡처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" y="0"/>
                  <a:ext cx="9139844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56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-4496" y="5805264"/>
                  <a:ext cx="400099" cy="1052736"/>
                </a:xfrm>
                <a:prstGeom prst="rect">
                  <a:avLst/>
                </a:prstGeom>
                <a:solidFill>
                  <a:srgbClr val="598DD9">
                    <a:alpha val="549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ko-KR" altLang="en-US" sz="1400" b="1">
                      <a:solidFill>
                        <a:srgbClr val="FFFFFF"/>
                      </a:solidFill>
                      <a:latin typeface="HY목각파임B" panose="02030600000101010101" pitchFamily="18" charset="-127"/>
                      <a:ea typeface="HY목각파임B" panose="02030600000101010101" pitchFamily="18" charset="-127"/>
                    </a:rPr>
                    <a:t>조경계획론</a:t>
                  </a:r>
                </a:p>
              </p:txBody>
            </p:sp>
          </p:grpSp>
          <p:sp>
            <p:nvSpPr>
              <p:cNvPr id="15" name="타원 14"/>
              <p:cNvSpPr/>
              <p:nvPr/>
            </p:nvSpPr>
            <p:spPr>
              <a:xfrm>
                <a:off x="8388371" y="73025"/>
                <a:ext cx="647682" cy="657225"/>
              </a:xfrm>
              <a:prstGeom prst="ellipse">
                <a:avLst/>
              </a:prstGeom>
              <a:solidFill>
                <a:srgbClr val="748F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b="1" dirty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357158" y="214290"/>
                <a:ext cx="1895071" cy="369332"/>
              </a:xfrm>
              <a:prstGeom prst="rect">
                <a:avLst/>
              </a:prstGeom>
              <a:solidFill>
                <a:srgbClr val="598DD9">
                  <a:alpha val="30196"/>
                </a:srgb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FFFFFF"/>
                    </a:solidFill>
                    <a:latin typeface="휴먼매직체" pitchFamily="18" charset="-127"/>
                    <a:ea typeface="휴먼매직체" pitchFamily="18" charset="-127"/>
                  </a:rPr>
                  <a:t>2. </a:t>
                </a:r>
                <a:r>
                  <a:rPr kumimoji="1" lang="ko-KR" altLang="en-US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solidFill>
                      <a:srgbClr val="FFFFFF"/>
                    </a:solidFill>
                    <a:latin typeface="휴먼매직체" pitchFamily="18" charset="-127"/>
                    <a:ea typeface="휴먼매직체" pitchFamily="18" charset="-127"/>
                  </a:rPr>
                  <a:t>이용자 반응 분석</a:t>
                </a:r>
                <a:endParaRPr kumimoji="1" lang="ko-KR" altLang="en-US" dirty="0"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endParaRPr>
              </a:p>
            </p:txBody>
          </p:sp>
          <p:sp>
            <p:nvSpPr>
              <p:cNvPr id="31754" name="직사각형 16"/>
              <p:cNvSpPr>
                <a:spLocks noChangeArrowheads="1"/>
              </p:cNvSpPr>
              <p:nvPr/>
            </p:nvSpPr>
            <p:spPr bwMode="auto">
              <a:xfrm>
                <a:off x="6858016" y="71414"/>
                <a:ext cx="16498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latinLnBrk="0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2400" b="1">
                    <a:solidFill>
                      <a:srgbClr val="FFFFFF"/>
                    </a:solidFill>
                    <a:latin typeface="휴먼매직체" panose="02030504000101010101" pitchFamily="18" charset="-127"/>
                    <a:ea typeface="휴먼매직체" panose="02030504000101010101" pitchFamily="18" charset="-127"/>
                  </a:rPr>
                  <a:t>시각환경분석</a:t>
                </a:r>
                <a:endParaRPr lang="en-US" altLang="ko-KR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8429652" y="214290"/>
              <a:ext cx="554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2-3</a:t>
              </a:r>
              <a:endParaRPr kumimoji="1" lang="ko-KR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747" name="テキスト ボックス 4"/>
          <p:cNvSpPr txBox="1">
            <a:spLocks noChangeArrowheads="1"/>
          </p:cNvSpPr>
          <p:nvPr/>
        </p:nvSpPr>
        <p:spPr bwMode="auto">
          <a:xfrm>
            <a:off x="3881439" y="6524625"/>
            <a:ext cx="6218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7. Leopold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선정된 지역의 심미적 요소에 관한 현지평가 예시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pic>
        <p:nvPicPr>
          <p:cNvPr id="31748" name="Picture 5" descr="C:\Users\User\Documents\Scanned Documents\이미지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26262" r="14766" b="3111"/>
          <a:stretch>
            <a:fillRect/>
          </a:stretch>
        </p:blipFill>
        <p:spPr bwMode="auto">
          <a:xfrm>
            <a:off x="3933825" y="404814"/>
            <a:ext cx="42497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그룹 10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32779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32783" name="그림 15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4" name="TextBox 16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3" name="타원 12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57158" y="214290"/>
              <a:ext cx="2108269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2-4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종합분석 및 평가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32782" name="직사각형 14"/>
            <p:cNvSpPr>
              <a:spLocks noChangeArrowheads="1"/>
            </p:cNvSpPr>
            <p:nvPr/>
          </p:nvSpPr>
          <p:spPr bwMode="auto">
            <a:xfrm>
              <a:off x="6543711" y="71414"/>
              <a:ext cx="2100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종합분석 및 평가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32771" name="テキスト ボックス 4"/>
          <p:cNvSpPr txBox="1">
            <a:spLocks noChangeArrowheads="1"/>
          </p:cNvSpPr>
          <p:nvPr/>
        </p:nvSpPr>
        <p:spPr bwMode="auto">
          <a:xfrm>
            <a:off x="2208213" y="4992688"/>
            <a:ext cx="4043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표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1.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관련계획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법규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지역환경 종합분석표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sp>
        <p:nvSpPr>
          <p:cNvPr id="32772" name="テキスト ボックス 5"/>
          <p:cNvSpPr txBox="1">
            <a:spLocks noChangeArrowheads="1"/>
          </p:cNvSpPr>
          <p:nvPr/>
        </p:nvSpPr>
        <p:spPr bwMode="auto">
          <a:xfrm>
            <a:off x="7451725" y="3500438"/>
            <a:ext cx="25555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표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2.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자연환경 종합분석표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sp>
        <p:nvSpPr>
          <p:cNvPr id="32773" name="テキスト ボックス 6"/>
          <p:cNvSpPr txBox="1">
            <a:spLocks noChangeArrowheads="1"/>
          </p:cNvSpPr>
          <p:nvPr/>
        </p:nvSpPr>
        <p:spPr bwMode="auto">
          <a:xfrm>
            <a:off x="7464426" y="6550025"/>
            <a:ext cx="2965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표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3.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인문사회환경 종합분석표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pic>
        <p:nvPicPr>
          <p:cNvPr id="32774" name="Picture 5" descr="C:\Users\User\Documents\Scanned Documents\이미지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44444" r="26810" b="23907"/>
          <a:stretch>
            <a:fillRect/>
          </a:stretch>
        </p:blipFill>
        <p:spPr bwMode="auto">
          <a:xfrm>
            <a:off x="1524001" y="1628775"/>
            <a:ext cx="4968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C:\Users\User\Documents\Scanned Documents\이미지 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3322" r="10133" b="42337"/>
          <a:stretch>
            <a:fillRect/>
          </a:stretch>
        </p:blipFill>
        <p:spPr bwMode="auto">
          <a:xfrm>
            <a:off x="6527800" y="476250"/>
            <a:ext cx="4140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C:\Users\User\Documents\Scanned Documents\이미지 (1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60120" r="10133" b="9546"/>
          <a:stretch>
            <a:fillRect/>
          </a:stretch>
        </p:blipFill>
        <p:spPr bwMode="auto">
          <a:xfrm>
            <a:off x="6527800" y="3860801"/>
            <a:ext cx="4140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1809751" y="1000125"/>
            <a:ext cx="421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>
                <a:solidFill>
                  <a:srgbClr val="000000"/>
                </a:solidFill>
                <a:latin typeface="헤움네츄럴페이스132" pitchFamily="18" charset="-127"/>
                <a:ea typeface="헤움네츄럴페이스132" pitchFamily="18" charset="-127"/>
              </a:rPr>
              <a:t>1. </a:t>
            </a:r>
            <a:r>
              <a:rPr lang="ko-KR" altLang="en-US" sz="2000" b="1">
                <a:solidFill>
                  <a:srgbClr val="000000"/>
                </a:solidFill>
                <a:latin typeface="헤움네츄럴페이스132" pitchFamily="18" charset="-127"/>
                <a:ea typeface="헤움네츄럴페이스132" pitchFamily="18" charset="-127"/>
              </a:rPr>
              <a:t>종합분석</a:t>
            </a:r>
            <a:endParaRPr lang="en-US" altLang="ko-KR" sz="2000" b="1">
              <a:solidFill>
                <a:srgbClr val="000000"/>
              </a:solidFill>
              <a:latin typeface="헤움네츄럴페이스132" pitchFamily="18" charset="-127"/>
              <a:ea typeface="헤움네츄럴페이스132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2-4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그룹 20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33798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33802" name="그림 25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TextBox 26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23" name="타원 22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57158" y="214290"/>
              <a:ext cx="2108269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2-4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종합분석 및 평가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33801" name="직사각형 24"/>
            <p:cNvSpPr>
              <a:spLocks noChangeArrowheads="1"/>
            </p:cNvSpPr>
            <p:nvPr/>
          </p:nvSpPr>
          <p:spPr bwMode="auto">
            <a:xfrm>
              <a:off x="6543711" y="71414"/>
              <a:ext cx="2100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종합분석 및 평가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2-4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6" name="テキスト ボックス 5"/>
          <p:cNvSpPr txBox="1">
            <a:spLocks noChangeArrowheads="1"/>
          </p:cNvSpPr>
          <p:nvPr/>
        </p:nvSpPr>
        <p:spPr bwMode="auto">
          <a:xfrm>
            <a:off x="5270501" y="6505575"/>
            <a:ext cx="18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8. </a:t>
            </a:r>
            <a:r>
              <a:rPr lang="ko-KR" altLang="en-US" sz="1600">
                <a:solidFill>
                  <a:srgbClr val="000000"/>
                </a:solidFill>
                <a:latin typeface="헤움놀이터142" pitchFamily="18" charset="-127"/>
                <a:ea typeface="헤움놀이터142" pitchFamily="18" charset="-127"/>
              </a:rPr>
              <a:t>종합분석도</a:t>
            </a:r>
            <a:endParaRPr lang="en-US" altLang="ko-KR" sz="1600">
              <a:solidFill>
                <a:srgbClr val="000000"/>
              </a:solidFill>
              <a:latin typeface="헤움놀이터142" pitchFamily="18" charset="-127"/>
              <a:ea typeface="헤움놀이터142" pitchFamily="18" charset="-127"/>
            </a:endParaRPr>
          </a:p>
        </p:txBody>
      </p:sp>
      <p:pic>
        <p:nvPicPr>
          <p:cNvPr id="33797" name="Picture 5" descr="C:\Users\User\Documents\Scanned Documents\이미지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t="8754" r="38853" b="57321"/>
          <a:stretch>
            <a:fillRect/>
          </a:stretch>
        </p:blipFill>
        <p:spPr bwMode="auto">
          <a:xfrm>
            <a:off x="3589338" y="515938"/>
            <a:ext cx="48831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그룹 11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16389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16393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4" name="TextBox 17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6392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774826" y="1000126"/>
            <a:ext cx="88931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물리적 환경의 시각적 특성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환경이라는 실체적 개념보다는 관찰자가 일정한 거리를 두고 관조하는 경우에 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보이고 관찰자의 마음에 새겨지는 심상 혹은 이미지라는 공통점을 가짐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경관파악 모형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■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시노하라 오사무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(1982)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경관파악 모형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: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경관현상을 분석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설계하는 입장에서 모델화해서 파악하는 방법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■4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구성요소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①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시점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경관이란 인간이 물적 대상을 봄으로써 성립하는 현상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시점이란 경관을 바라보는 사람의 위치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시점위치의 여하는 경관의 성질을 규정하는 가장 기본적인 요인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②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시점장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경관이 얻어질 때 시점이 존재하는 장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시점 부근의 공간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시점 근방의 공간상태는 그 시점에서 얻어질 수 있는 경관의 질을 규정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③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주대상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 성격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특징은 경관의 주제로서 파악될 수 있다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경관주제는 산봉우리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하천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댐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물적 대상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군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경우와 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물적 대상간의 간격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 경우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웅대한 조망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광장공간의 조망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   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④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대상장</a:t>
            </a:r>
            <a:r>
              <a:rPr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바라보이는 대상군에서 시점장과 주대상을 제외한 모든 대상</a:t>
            </a:r>
            <a:endParaRPr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9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13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17415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17419" name="그림 18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TextBox 19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7418" name="직사각형 17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774826" y="1000125"/>
            <a:ext cx="88931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■ </a:t>
            </a:r>
            <a:r>
              <a:rPr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경관파악 모델 특징</a:t>
            </a:r>
            <a:endParaRPr lang="en-US" altLang="ko-KR" sz="2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① </a:t>
            </a:r>
            <a:r>
              <a:rPr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대상모형</a:t>
            </a:r>
            <a:endParaRPr lang="en-US" altLang="ko-KR" sz="2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② </a:t>
            </a:r>
            <a:r>
              <a:rPr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경관현상을 공간적 측면에 한정하여 모형화</a:t>
            </a:r>
            <a:endParaRPr lang="en-US" altLang="ko-KR" sz="2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③ </a:t>
            </a:r>
            <a:r>
              <a:rPr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경관을 구성하는 요소간의 공간적 관계를 중시한 모형</a:t>
            </a:r>
            <a:endParaRPr lang="en-US" altLang="ko-KR" sz="2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④ </a:t>
            </a:r>
            <a:r>
              <a:rPr lang="ko-KR" altLang="en-US" sz="2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포괄성을 의도하는 모형</a:t>
            </a:r>
            <a:endParaRPr lang="en-US" altLang="ko-KR" sz="2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413" name="テキスト ボックス 4"/>
          <p:cNvSpPr txBox="1">
            <a:spLocks noChangeArrowheads="1"/>
          </p:cNvSpPr>
          <p:nvPr/>
        </p:nvSpPr>
        <p:spPr bwMode="auto">
          <a:xfrm>
            <a:off x="5453063" y="6021388"/>
            <a:ext cx="1776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경관파악 모델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</p:txBody>
      </p:sp>
      <p:pic>
        <p:nvPicPr>
          <p:cNvPr id="17414" name="Picture 7" descr="C:\Users\User\Documents\Scanned Documents\이미지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2" t="54662" r="10439" b="19398"/>
          <a:stretch>
            <a:fillRect/>
          </a:stretch>
        </p:blipFill>
        <p:spPr bwMode="auto">
          <a:xfrm>
            <a:off x="3881439" y="3000375"/>
            <a:ext cx="44275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그룹 11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18437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18441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2" name="TextBox 17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8440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09751" y="917576"/>
            <a:ext cx="878681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 유형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■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인간의 간섭 정도에 의한 경관 유형 분류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①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자연경관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자급 또는 자립으로 인간에 의해 직접 조절되는 에너지나 경제적 흐름 없이 작동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태양광선과 그 외의 자연력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물의 흐름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바람에 의존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낮거나 중간 정도의 복잡성을 가짐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부드러운 질감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자연스러운 조화를 갖는 색채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②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순치경관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농장과 같은 농경지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경작식물들과 가축들이 지배적으로 많으며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식량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섬유생산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휴양과 기타 이용을 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위해 변경되고 관리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태양 및 보조에너지 동력계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부드러운 질감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자연스러운 조화를 갖는 색채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경작지 조성으로 단종재배에 의한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균질적인 면과 경계에 의해 통일성과 </a:t>
            </a:r>
            <a:r>
              <a:rPr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질서감은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자연경관에 비해 높다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③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인조경관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도시와 공업단지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철도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공항을 포함하는 교통지역들을 포함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 사용은 집약적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이질적인 요소가 많아 중간 혹은 높은 복잡성을 가짐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인공물로 인해 딱딱한 질감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극단적인 대비를 보이는 색채</a:t>
            </a:r>
            <a:endParaRPr lang="en-US" altLang="ko-KR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0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그룹 11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19461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19465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6" name="TextBox 17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9464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809750" y="949326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■ Litton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산림경관 유형분류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▪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산림경관 분석에 시각회랑에 의한 방법을 사용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7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경관유형으로 구분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경관유형을 지배하는 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우세요소와 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경관의 변화요인을 제시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&lt;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기본적 유형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①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(panoramic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넓은 초원과 같이 시야를 가리지 않고 멀리 터져 보이는 경관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②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(feature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지형이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특징적이어서 관찰자가 강한 인상을 받게 되고 또 경관의 지표가 됨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③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위요경관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(enclosed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평탄한 중심공간이 있고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주위는 숲이나 산들로 둘러 싸여 있는 경관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④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초점경관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(focal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우리의 시선이 한 초점으로 집중되는 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계곡 끝에 폭포가 놓여있는 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&lt;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보조적 유형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①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관개경관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(canopied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상층이 나무의 숲으로 덮여 있고 나무의 줄기가 기둥처럼 들어서 있거나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하층은 관목이나 어린 나무들로 이루어져 있는 경관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②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(detail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관찰자가 가까이 접근하여 나무의 모양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잎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열매 등을 상세히 보며 감상하는 경관</a:t>
            </a:r>
            <a:endParaRPr lang="en-US" altLang="ko-KR" sz="1600" b="1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③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일시적 경관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(ephemeral landscape)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대기권의 상황변화에 따라 경관의 모습이 달라지는 경우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설경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수면에 투영된 영상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6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그룹 11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20485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20489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0" name="TextBox 17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82929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0488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20312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24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881189" y="671513"/>
            <a:ext cx="8643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경관요소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▪ Litton(1974)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→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우세요소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(form),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(line),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(color),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(texture)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→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 우세원칙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(contrast),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연속성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(sequence),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(axis),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집중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(convergence),          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쌍대성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(codominance),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조형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(enframement)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①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크기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규모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대상의 길이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높이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 또는 면적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용적으로 표시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②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사물의 생김새나 모양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경관에서의 형태는 대상이 대규모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자체의 형태와 동시에 보이는 형태도 중요한 의미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③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색상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밝기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색의 선명도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가지 속성으로 표시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경관에서는 명도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채도에 주의를 기울여야 함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 분위기를 형성하는데 중요한 역할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자연경관의 경우 계절에 따라 변화가 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④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지표면의 상태에 따라 영향을 받음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침엽수림은 활엽수림보다 질감이 거침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⑤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면적인 요소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점적인 요소는 독립수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기념조각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선적인 요소 도로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산책로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가로수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하천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면적인 요소는 잔디밭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운동장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호수면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⑥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수평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수직적인 요소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수평적 요소는 수면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평야지대 경작지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수직적 요소는 폭포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송전탑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전신주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절벽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⑦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닫힌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열린 경관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닫힌 경관은 평탄한 중심공간이 있고 그 주위가 산이나 숲으로   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둘러 싸여 있는 경관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열린 경관은 시선을 가로막고 위요된 느낌을 주지 않는 공간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⑧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랜드마크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주변경관과 대비되어 독특함을 지니거나 식별성이 높아 눈에 잘 띄어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사람들에게 특별하게 인식되는 지형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산봉우리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탑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정자목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⑨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전망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비스타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전망은 일정지점에서 볼 때 파노라믹하게 펼쳐지는 경관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비스타는 좌우로의 시선이 제한되고 일정지점으로 시선이 모이도록 구성된 경관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1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그룹 12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21510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21514" name="그림 17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18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5" name="타원 14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21513" name="직사각형 16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809751" y="982664"/>
            <a:ext cx="85010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4)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경관의 변화요인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(Litton,1974)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▪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(motion),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빛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(light),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기후조건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(atmospheric condition),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계절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seaseon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거리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disrance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관찰위치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(observation position),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규모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(scale),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(time)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5)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경관단위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▪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동질적인 성격을 가진 비교적 큰 규모의 경관을 구분하는 것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▪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 및 지표 상태에 의하여 좌우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▪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지형에 의하여 계곡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경사지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평탄지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고원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구릉지 등으로 구분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(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지표상태가 동시에 고려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21509" name="Picture 5" descr="C:\Users\User\Documents\Scanned Documents\이미지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8" t="75420" r="24030" b="13133"/>
          <a:stretch>
            <a:fillRect/>
          </a:stretch>
        </p:blipFill>
        <p:spPr bwMode="auto">
          <a:xfrm>
            <a:off x="2424114" y="3983039"/>
            <a:ext cx="4954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그룹 11"/>
          <p:cNvGrpSpPr>
            <a:grpSpLocks/>
          </p:cNvGrpSpPr>
          <p:nvPr/>
        </p:nvGrpSpPr>
        <p:grpSpPr bwMode="auto">
          <a:xfrm>
            <a:off x="1519248" y="0"/>
            <a:ext cx="9148752" cy="6858000"/>
            <a:chOff x="-4496" y="0"/>
            <a:chExt cx="9148496" cy="6858000"/>
          </a:xfrm>
        </p:grpSpPr>
        <p:grpSp>
          <p:nvGrpSpPr>
            <p:cNvPr id="22533" name="그룹 14"/>
            <p:cNvGrpSpPr>
              <a:grpSpLocks/>
            </p:cNvGrpSpPr>
            <p:nvPr/>
          </p:nvGrpSpPr>
          <p:grpSpPr bwMode="auto">
            <a:xfrm>
              <a:off x="-4496" y="0"/>
              <a:ext cx="9148496" cy="6858000"/>
              <a:chOff x="-4496" y="0"/>
              <a:chExt cx="9148496" cy="6858000"/>
            </a:xfrm>
          </p:grpSpPr>
          <p:pic>
            <p:nvPicPr>
              <p:cNvPr id="22537" name="그림 16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8" name="TextBox 17"/>
              <p:cNvSpPr txBox="1">
                <a:spLocks noChangeArrowheads="1"/>
              </p:cNvSpPr>
              <p:nvPr/>
            </p:nvSpPr>
            <p:spPr bwMode="auto">
              <a:xfrm>
                <a:off x="-4496" y="5805264"/>
                <a:ext cx="40009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400" b="1">
                    <a:solidFill>
                      <a:srgbClr val="FFFFFF"/>
                    </a:solidFill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조경계획론</a:t>
                </a:r>
              </a:p>
            </p:txBody>
          </p:sp>
        </p:grpSp>
        <p:sp>
          <p:nvSpPr>
            <p:cNvPr id="14" name="타원 13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7158" y="214290"/>
              <a:ext cx="1529586" cy="369332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1. </a:t>
              </a:r>
              <a:r>
                <a:rPr kumimoji="1"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휴먼매직체" pitchFamily="18" charset="-127"/>
                  <a:ea typeface="휴먼매직체" pitchFamily="18" charset="-127"/>
                </a:rPr>
                <a:t>시각특성분석</a:t>
              </a:r>
              <a:endParaRPr kumimoji="1" lang="ko-KR" altLang="en-US" dirty="0"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endParaRPr>
            </a:p>
          </p:txBody>
        </p:sp>
        <p:sp>
          <p:nvSpPr>
            <p:cNvPr id="22536" name="직사각형 15"/>
            <p:cNvSpPr>
              <a:spLocks noChangeArrowheads="1"/>
            </p:cNvSpPr>
            <p:nvPr/>
          </p:nvSpPr>
          <p:spPr bwMode="auto">
            <a:xfrm>
              <a:off x="6858016" y="71414"/>
              <a:ext cx="1649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2400" b="1">
                  <a:solidFill>
                    <a:srgbClr val="FFFFFF"/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시각환경분석</a:t>
              </a:r>
              <a:endParaRPr lang="en-US" altLang="ko-KR" sz="2400" b="1">
                <a:solidFill>
                  <a:srgbClr val="FFFFFF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9953652" y="21429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  <a:latin typeface="휴먼매직체" pitchFamily="18" charset="-127"/>
                <a:ea typeface="휴먼매직체" pitchFamily="18" charset="-127"/>
              </a:rPr>
              <a:t>2-3</a:t>
            </a:r>
            <a:endParaRPr kumimoji="1" lang="ko-KR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809750" y="642939"/>
            <a:ext cx="91440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경관현황조사 및 분석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▪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사업대상지역을 중심으로 한 주변의 일정범위를 포함하여 경관유형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경관요소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경관변화요인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경관단위 등을 분석하는데 필요한 주요 특성을 조사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▪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과정에서 현장조사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문헌조사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자료조사를 병행하여 실시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▪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경관자원은 다음과 같은 유형에 의하여 구분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조사하며 가능한 한 도면화된 자료로 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①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스카이라인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산지 및 구릉지의 스카이라인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집단화된 인공구조물의 스카이라인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②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산림녹지경관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산지 및 구릉지 능선 및 주변부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생태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자연도 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등급의 산지 및 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구릉지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암벽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암석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고목 등의 </a:t>
            </a:r>
            <a:r>
              <a:rPr lang="ko-KR" altLang="en-US" sz="17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자연형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7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랜드마크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③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수경관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하천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해안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호수 습지 등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④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농촌경관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농경지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농촌마을 등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⑤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역사문화경관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문화재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문화유적 및 주변 자연경관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⑥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생태경관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철새도래지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야생동물서식처 등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▪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시각적 범위는 크게 근경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(500M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중경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(1000M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원경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(2000M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구분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▪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경관자원의 조사항목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-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경관유형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경관구성요소 및 특성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-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문화재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천연기념물 등 역사문화경관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-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보존대상 경관자원</a:t>
            </a:r>
            <a:endParaRPr lang="en-US" altLang="ko-KR" sz="1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- </a:t>
            </a:r>
            <a:r>
              <a:rPr lang="ko-KR" altLang="en-US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조사노선 및 가시경관구역 조사</a:t>
            </a:r>
            <a:r>
              <a:rPr lang="en-US" altLang="ko-KR" sz="17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4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그룹 15"/>
          <p:cNvGrpSpPr>
            <a:grpSpLocks/>
          </p:cNvGrpSpPr>
          <p:nvPr/>
        </p:nvGrpSpPr>
        <p:grpSpPr bwMode="auto">
          <a:xfrm>
            <a:off x="1242250" y="0"/>
            <a:ext cx="9425750" cy="6858000"/>
            <a:chOff x="-281486" y="0"/>
            <a:chExt cx="9425486" cy="6858000"/>
          </a:xfrm>
        </p:grpSpPr>
        <p:grpSp>
          <p:nvGrpSpPr>
            <p:cNvPr id="23561" name="그룹 14"/>
            <p:cNvGrpSpPr>
              <a:grpSpLocks/>
            </p:cNvGrpSpPr>
            <p:nvPr/>
          </p:nvGrpSpPr>
          <p:grpSpPr bwMode="auto">
            <a:xfrm>
              <a:off x="-281486" y="0"/>
              <a:ext cx="9425486" cy="6858000"/>
              <a:chOff x="-281486" y="0"/>
              <a:chExt cx="9425486" cy="6858000"/>
            </a:xfrm>
          </p:grpSpPr>
          <p:pic>
            <p:nvPicPr>
              <p:cNvPr id="23565" name="그림 20" descr="화면 캡처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0"/>
                <a:ext cx="913984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6" name="TextBox 21"/>
              <p:cNvSpPr txBox="1">
                <a:spLocks noChangeArrowheads="1"/>
              </p:cNvSpPr>
              <p:nvPr/>
            </p:nvSpPr>
            <p:spPr bwMode="auto">
              <a:xfrm>
                <a:off x="-281486" y="5805264"/>
                <a:ext cx="677089" cy="1052736"/>
              </a:xfrm>
              <a:prstGeom prst="rect">
                <a:avLst/>
              </a:prstGeom>
              <a:solidFill>
                <a:srgbClr val="598DD9">
                  <a:alpha val="5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en-US" sz="160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조경계획론</a:t>
                </a:r>
              </a:p>
            </p:txBody>
          </p:sp>
        </p:grpSp>
        <p:sp>
          <p:nvSpPr>
            <p:cNvPr id="18" name="타원 17"/>
            <p:cNvSpPr/>
            <p:nvPr/>
          </p:nvSpPr>
          <p:spPr>
            <a:xfrm>
              <a:off x="8388371" y="73025"/>
              <a:ext cx="647682" cy="657225"/>
            </a:xfrm>
            <a:prstGeom prst="ellipse">
              <a:avLst/>
            </a:prstGeom>
            <a:solidFill>
              <a:srgbClr val="74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6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57158" y="214290"/>
              <a:ext cx="1646559" cy="338554"/>
            </a:xfrm>
            <a:prstGeom prst="rect">
              <a:avLst/>
            </a:prstGeom>
            <a:solidFill>
              <a:srgbClr val="598DD9">
                <a:alpha val="30196"/>
              </a:srgbClr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1. </a:t>
              </a:r>
              <a:r>
                <a:rPr kumimoji="1" lang="ko-KR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rPr>
                <a:t>시각특성분석</a:t>
              </a:r>
              <a:endParaRPr kumimoji="1" lang="ko-KR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3564" name="직사각형 19"/>
            <p:cNvSpPr>
              <a:spLocks noChangeArrowheads="1"/>
            </p:cNvSpPr>
            <p:nvPr/>
          </p:nvSpPr>
          <p:spPr bwMode="auto">
            <a:xfrm>
              <a:off x="6858016" y="71414"/>
              <a:ext cx="14157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시각환경분석</a:t>
              </a:r>
              <a:endParaRPr lang="en-US" altLang="ko-KR" sz="16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9953652" y="21429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/>
                </a:solidFill>
              </a:rPr>
              <a:t>2-3</a:t>
            </a:r>
            <a:endParaRPr kumimoji="1" lang="ko-KR" altLang="en-US" sz="1600" dirty="0">
              <a:solidFill>
                <a:srgbClr val="000000"/>
              </a:solidFill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738314" y="500063"/>
            <a:ext cx="80724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(1)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가시권 분석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대상사업의 중요한 구조물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시설물로서 사업시행에 의해 직접적으로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영향을 받는 지역과 주변지역에 경관적 영향을 미치는 구역을 가시지역으로 하여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가시권과 비가시권으로 구분하며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가시권 내에서 주요 이동통로를 선정하여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위치변동에 따른 이동 경관을 분석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(2)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조망점 선정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예비조망점은 대상물의 다양한 형태와 주변경관을 파악할 수 있도록 네방향이상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대상물의 원근에 따른 변화를 알기 위하여 다양한 거리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원경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별로 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각각 최소 한 개소 이상을 선정하며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조망점은 가시권 내에서 대상지역경관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나타내는 대표성과 보편성에 중점을 두어 선정</a:t>
            </a:r>
          </a:p>
        </p:txBody>
      </p:sp>
      <p:sp>
        <p:nvSpPr>
          <p:cNvPr id="23557" name="テキスト ボックス 4"/>
          <p:cNvSpPr txBox="1">
            <a:spLocks noChangeArrowheads="1"/>
          </p:cNvSpPr>
          <p:nvPr/>
        </p:nvSpPr>
        <p:spPr bwMode="auto">
          <a:xfrm>
            <a:off x="2655888" y="6550025"/>
            <a:ext cx="2611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조망점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위치도 사례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558" name="テキスト ボックス 5"/>
          <p:cNvSpPr txBox="1">
            <a:spLocks noChangeArrowheads="1"/>
          </p:cNvSpPr>
          <p:nvPr/>
        </p:nvSpPr>
        <p:spPr bwMode="auto">
          <a:xfrm>
            <a:off x="7021513" y="6550025"/>
            <a:ext cx="38539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그림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조망점별</a:t>
            </a: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 및 선정사유 예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3559" name="Picture 7" descr="C:\Users\User\Documents\Scanned Documents\이미지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 t="53871" r="22179" b="11200"/>
          <a:stretch>
            <a:fillRect/>
          </a:stretch>
        </p:blipFill>
        <p:spPr bwMode="auto">
          <a:xfrm>
            <a:off x="2628900" y="3532188"/>
            <a:ext cx="210978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C:\Users\User\Documents\Scanned Documents\이미지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23994" r="26810" b="26848"/>
          <a:stretch>
            <a:fillRect/>
          </a:stretch>
        </p:blipFill>
        <p:spPr bwMode="auto">
          <a:xfrm>
            <a:off x="7032626" y="3429000"/>
            <a:ext cx="29511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2422</Words>
  <Application>Microsoft Office PowerPoint</Application>
  <PresentationFormat>와이드스크린</PresentationFormat>
  <Paragraphs>326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(한)타자체</vt:lpstr>
      <vt:lpstr>HY목각파임B</vt:lpstr>
      <vt:lpstr>ＭＳ Ｐゴシック</vt:lpstr>
      <vt:lpstr>맑은 고딕</vt:lpstr>
      <vt:lpstr>헤움네츄럴페이스132</vt:lpstr>
      <vt:lpstr>헤움놀이터142</vt:lpstr>
      <vt:lpstr>휴먼매직체</vt:lpstr>
      <vt:lpstr>Arial</vt:lpstr>
      <vt:lpstr>標準デザイン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YP KIM</dc:creator>
  <cp:lastModifiedBy>YP KIM</cp:lastModifiedBy>
  <cp:revision>1</cp:revision>
  <dcterms:created xsi:type="dcterms:W3CDTF">2018-10-17T10:25:33Z</dcterms:created>
  <dcterms:modified xsi:type="dcterms:W3CDTF">2018-10-17T10:26:00Z</dcterms:modified>
</cp:coreProperties>
</file>